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4" r:id="rId7"/>
    <p:sldId id="265" r:id="rId8"/>
    <p:sldId id="266" r:id="rId9"/>
    <p:sldId id="260" r:id="rId10"/>
    <p:sldId id="267" r:id="rId11"/>
    <p:sldId id="261" r:id="rId12"/>
    <p:sldId id="262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66" autoAdjust="0"/>
    <p:restoredTop sz="94660"/>
  </p:normalViewPr>
  <p:slideViewPr>
    <p:cSldViewPr snapToGrid="0">
      <p:cViewPr varScale="1">
        <p:scale>
          <a:sx n="50" d="100"/>
          <a:sy n="50" d="100"/>
        </p:scale>
        <p:origin x="-715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pPr/>
              <a:t>11/30/2017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pPr/>
              <a:t>11/30/2017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1CB09D-19DF-4A3D-A1A6-DCF8C83B20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16369" y="1645920"/>
            <a:ext cx="8159262" cy="2148839"/>
          </a:xfrm>
        </p:spPr>
        <p:txBody>
          <a:bodyPr/>
          <a:lstStyle/>
          <a:p>
            <a:pPr fontAlgn="base"/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Практико-ориентированный,</a:t>
            </a:r>
            <a:br>
              <a:rPr lang="ru-RU" sz="3200" dirty="0"/>
            </a:br>
            <a:r>
              <a:rPr lang="ru-RU" sz="3200" dirty="0"/>
              <a:t>интегративный, долгосрочный, групповой</a:t>
            </a:r>
            <a:br>
              <a:rPr lang="ru-RU" sz="3200" dirty="0"/>
            </a:br>
            <a:r>
              <a:rPr lang="ru-RU" sz="3200" dirty="0"/>
              <a:t>проект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ACFE630-1487-40EA-AF9B-5FFB592CF05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5400" dirty="0"/>
              <a:t>«Читаем вместе»</a:t>
            </a:r>
          </a:p>
        </p:txBody>
      </p:sp>
    </p:spTree>
    <p:extLst>
      <p:ext uri="{BB962C8B-B14F-4D97-AF65-F5344CB8AC3E}">
        <p14:creationId xmlns:p14="http://schemas.microsoft.com/office/powerpoint/2010/main" xmlns="" val="2574782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3ABB38E-D90E-472A-9CD8-19E7558738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2446868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u="sng" dirty="0"/>
              <a:t>Участники проекта</a:t>
            </a:r>
            <a:r>
              <a:rPr lang="ru-RU" sz="3600" dirty="0"/>
              <a:t>:</a:t>
            </a:r>
            <a:r>
              <a:rPr lang="ru-RU" dirty="0"/>
              <a:t> </a:t>
            </a:r>
            <a:r>
              <a:rPr lang="ru-RU" sz="3100" dirty="0"/>
              <a:t>дети, родители, воспитатели, учитель-логопед.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1D369E0-C466-4C67-986D-E96B77B41F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sz="3200" u="sng" dirty="0"/>
              <a:t>Проблема, на решение которой направлен проект:</a:t>
            </a:r>
            <a:r>
              <a:rPr lang="ru-RU" sz="3200" dirty="0"/>
              <a:t> </a:t>
            </a:r>
            <a:r>
              <a:rPr lang="ru-RU" sz="2800" dirty="0"/>
              <a:t>творческое взаимодействие воспитанников МАДОУ, педагогов, родителей, ориентированное на личностное, эмоциональное, культурное развитие детей.</a:t>
            </a:r>
          </a:p>
          <a:p>
            <a:pPr fontAlgn="base"/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04291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45D8133-B023-4856-92C5-FB902FC95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160" y="1400292"/>
            <a:ext cx="11262360" cy="1632468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/>
              <a:t>	В статье 44 </a:t>
            </a:r>
            <a:r>
              <a:rPr lang="ru-RU" sz="2400" dirty="0"/>
              <a:t>Закона </a:t>
            </a:r>
            <a:r>
              <a:rPr lang="ru-RU" sz="2400" dirty="0" smtClean="0"/>
              <a:t>«</a:t>
            </a:r>
            <a:r>
              <a:rPr lang="ru-RU" sz="2400" dirty="0"/>
              <a:t>Об </a:t>
            </a:r>
            <a:r>
              <a:rPr lang="ru-RU" sz="2400" dirty="0" smtClean="0"/>
              <a:t>образовании в РФ</a:t>
            </a:r>
            <a:r>
              <a:rPr lang="ru-RU" sz="2400" dirty="0" smtClean="0"/>
              <a:t>» </a:t>
            </a:r>
            <a:r>
              <a:rPr lang="ru-RU" sz="2400" dirty="0"/>
              <a:t>говорится: </a:t>
            </a:r>
            <a:r>
              <a:rPr lang="ru-RU" sz="2400" dirty="0" smtClean="0"/>
              <a:t>«</a:t>
            </a:r>
            <a:r>
              <a:rPr lang="ru-RU" sz="2400" dirty="0" smtClean="0"/>
              <a:t>Родители (законные представители) </a:t>
            </a:r>
            <a:r>
              <a:rPr lang="ru-RU" sz="2400" dirty="0" smtClean="0"/>
              <a:t>обязаны </a:t>
            </a:r>
            <a:r>
              <a:rPr lang="ru-RU" sz="2400" dirty="0" smtClean="0"/>
              <a:t>заложить основы физического, нравственного и интеллектуального развития личности </a:t>
            </a:r>
            <a:r>
              <a:rPr lang="ru-RU" sz="2400" dirty="0" smtClean="0"/>
              <a:t>ребенка</a:t>
            </a:r>
            <a:r>
              <a:rPr lang="ru-RU" sz="2400" dirty="0" smtClean="0"/>
              <a:t>». 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>	Родители</a:t>
            </a:r>
            <a:r>
              <a:rPr lang="ru-RU" sz="2400" dirty="0"/>
              <a:t>, находящиеся в режиме нехватки свободного времени, недостаточно времени уделяют общению с детьми. 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BE5712D-F8A2-4B6C-97BA-885EE6DFBF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791" y="3083987"/>
            <a:ext cx="9601196" cy="3318936"/>
          </a:xfrm>
        </p:spPr>
        <p:txBody>
          <a:bodyPr/>
          <a:lstStyle/>
          <a:p>
            <a:pPr marL="0" indent="0" algn="ctr">
              <a:buNone/>
            </a:pPr>
            <a:endParaRPr lang="ru-RU" u="sng" dirty="0" smtClean="0"/>
          </a:p>
          <a:p>
            <a:pPr marL="0" indent="0" algn="ctr">
              <a:buNone/>
            </a:pPr>
            <a:r>
              <a:rPr lang="ru-RU" u="sng" dirty="0" smtClean="0"/>
              <a:t>Проблема </a:t>
            </a:r>
            <a:r>
              <a:rPr lang="ru-RU" u="sng" dirty="0"/>
              <a:t>во взаимодействии ДОУ с семьями воспитанников:</a:t>
            </a:r>
          </a:p>
          <a:p>
            <a:r>
              <a:rPr lang="ru-RU" dirty="0"/>
              <a:t> перекладывание воспитательных, развивающих функций семьи на детский сад;</a:t>
            </a:r>
          </a:p>
          <a:p>
            <a:r>
              <a:rPr lang="ru-RU" dirty="0"/>
              <a:t>непонимание значения воспитательного процесса, осуществляемого в детском саду.</a:t>
            </a:r>
          </a:p>
        </p:txBody>
      </p:sp>
    </p:spTree>
    <p:extLst>
      <p:ext uri="{BB962C8B-B14F-4D97-AF65-F5344CB8AC3E}">
        <p14:creationId xmlns:p14="http://schemas.microsoft.com/office/powerpoint/2010/main" xmlns="" val="2580980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118D75-553E-47AE-BE36-FABDA6EEE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520" y="2009073"/>
            <a:ext cx="11323320" cy="1303867"/>
          </a:xfrm>
        </p:spPr>
        <p:txBody>
          <a:bodyPr>
            <a:noAutofit/>
          </a:bodyPr>
          <a:lstStyle/>
          <a:p>
            <a:pPr fontAlgn="base"/>
            <a:r>
              <a:rPr lang="ru-RU" sz="2800" u="sng" dirty="0"/>
              <a:t/>
            </a:r>
            <a:br>
              <a:rPr lang="ru-RU" sz="2800" u="sng" dirty="0"/>
            </a:br>
            <a:r>
              <a:rPr lang="ru-RU" sz="2800" u="sng" dirty="0"/>
              <a:t/>
            </a:r>
            <a:br>
              <a:rPr lang="ru-RU" sz="2800" u="sng" dirty="0"/>
            </a:br>
            <a:r>
              <a:rPr lang="ru-RU" sz="2800" u="sng" dirty="0"/>
              <a:t/>
            </a:r>
            <a:br>
              <a:rPr lang="ru-RU" sz="2800" u="sng" dirty="0"/>
            </a:br>
            <a:r>
              <a:rPr lang="ru-RU" sz="2800" u="sng" dirty="0"/>
              <a:t>Цель </a:t>
            </a:r>
            <a:r>
              <a:rPr lang="ru-RU" sz="2800" u="sng" dirty="0" smtClean="0"/>
              <a:t>проекта.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Реализация новой формы взаимодействия с родителями для эффективного сотрудничества ДОУ с семьёй и вовлечение семьи в единое образовательное пространство, повышение психолого-педагогической компетентности родителей в вопросах детско-родительских отношений, вовлечения родителей в образовательный процесс ДОУ как полноправных субъектов деятельности.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363049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118D75-553E-47AE-BE36-FABDA6EEE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559017"/>
            <a:ext cx="10896600" cy="2105725"/>
          </a:xfrm>
        </p:spPr>
        <p:txBody>
          <a:bodyPr>
            <a:noAutofit/>
          </a:bodyPr>
          <a:lstStyle/>
          <a:p>
            <a:pPr algn="l" fontAlgn="base"/>
            <a:r>
              <a:rPr lang="ru-RU" sz="2400" b="1" dirty="0"/>
              <a:t>                                              </a:t>
            </a:r>
            <a:r>
              <a:rPr lang="ru-RU" sz="2400" b="1" u="sng" dirty="0"/>
              <a:t>Задачи </a:t>
            </a:r>
            <a:r>
              <a:rPr lang="ru-RU" sz="2400" b="1" u="sng" dirty="0" smtClean="0"/>
              <a:t>проекта «Читаем вместе»</a:t>
            </a:r>
            <a:r>
              <a:rPr lang="ru-RU" sz="2400" u="sng" dirty="0" smtClean="0"/>
              <a:t>: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>	</a:t>
            </a:r>
            <a:r>
              <a:rPr lang="ru-RU" sz="2800" dirty="0" smtClean="0"/>
              <a:t>1</a:t>
            </a:r>
            <a:r>
              <a:rPr lang="ru-RU" sz="2800" dirty="0"/>
              <a:t>. изучить интерес к чтению в семьях;</a:t>
            </a:r>
            <a:br>
              <a:rPr lang="ru-RU" sz="2800" dirty="0"/>
            </a:br>
            <a:r>
              <a:rPr lang="ru-RU" sz="2800" dirty="0" smtClean="0"/>
              <a:t>	2</a:t>
            </a:r>
            <a:r>
              <a:rPr lang="ru-RU" sz="2800" dirty="0"/>
              <a:t>. разработать план мероприятий по вовлечению членов семей в проект «Читаем вместе»;</a:t>
            </a:r>
            <a:br>
              <a:rPr lang="ru-RU" sz="2800" dirty="0"/>
            </a:br>
            <a:r>
              <a:rPr lang="ru-RU" sz="2800" dirty="0" smtClean="0"/>
              <a:t>	3</a:t>
            </a:r>
            <a:r>
              <a:rPr lang="ru-RU" sz="2800" dirty="0"/>
              <a:t>. реализовать план в образовательной практике в группе:</a:t>
            </a:r>
            <a:br>
              <a:rPr lang="ru-RU" sz="2800" dirty="0"/>
            </a:br>
            <a:r>
              <a:rPr lang="ru-RU" sz="2800" dirty="0"/>
              <a:t>— вовлечь родителей в образовательный процесс на основе выявленных интересов;</a:t>
            </a:r>
            <a:br>
              <a:rPr lang="ru-RU" sz="2800" dirty="0"/>
            </a:br>
            <a:r>
              <a:rPr lang="ru-RU" sz="2800" dirty="0"/>
              <a:t>— создать условия для творческого самовыражения субъектов образовательного процесса через совместные </a:t>
            </a:r>
            <a:r>
              <a:rPr lang="ru-RU" sz="2800" dirty="0" smtClean="0"/>
              <a:t>творческие </a:t>
            </a:r>
            <a:r>
              <a:rPr lang="ru-RU" sz="2800" dirty="0"/>
              <a:t>мероприятия;</a:t>
            </a:r>
            <a:br>
              <a:rPr lang="ru-RU" sz="2800" dirty="0"/>
            </a:br>
            <a:r>
              <a:rPr lang="ru-RU" sz="2800" dirty="0" smtClean="0"/>
              <a:t>	4</a:t>
            </a:r>
            <a:r>
              <a:rPr lang="ru-RU" sz="2800" dirty="0"/>
              <a:t>. проанализировать результаты, выявить эффективность и возможности трансляции данного опыта. </a:t>
            </a:r>
            <a:r>
              <a:rPr lang="ru-RU" dirty="0"/>
              <a:t/>
            </a:r>
            <a:br>
              <a:rPr lang="ru-RU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335193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118D75-553E-47AE-BE36-FABDA6EEE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657" y="2262292"/>
            <a:ext cx="10408917" cy="2105725"/>
          </a:xfrm>
        </p:spPr>
        <p:txBody>
          <a:bodyPr>
            <a:noAutofit/>
          </a:bodyPr>
          <a:lstStyle/>
          <a:p>
            <a:pPr algn="l" fontAlgn="base"/>
            <a:r>
              <a:rPr lang="ru-RU" sz="2800" dirty="0"/>
              <a:t>              </a:t>
            </a:r>
            <a:br>
              <a:rPr lang="ru-RU" sz="2800" dirty="0"/>
            </a:br>
            <a:r>
              <a:rPr lang="ru-RU" sz="2800" dirty="0"/>
              <a:t>                          </a:t>
            </a:r>
            <a:r>
              <a:rPr lang="ru-RU" sz="2800" u="sng" dirty="0"/>
              <a:t>Формы работы над проектом</a:t>
            </a:r>
            <a:br>
              <a:rPr lang="ru-RU" sz="2800" u="sng" dirty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	</a:t>
            </a:r>
            <a:r>
              <a:rPr lang="ru-RU" sz="2800" u="sng" dirty="0" smtClean="0"/>
              <a:t>Информационно </a:t>
            </a:r>
            <a:r>
              <a:rPr lang="ru-RU" sz="2800" u="sng" dirty="0"/>
              <a:t>– аналитические</a:t>
            </a:r>
            <a:r>
              <a:rPr lang="ru-RU" sz="2800" dirty="0"/>
              <a:t>: анкетирование, опросы, консультации, «написание» (краткое изложение) детьми сюжета книги, зарисовка по произведению, театрализованная деятельность.</a:t>
            </a:r>
            <a:br>
              <a:rPr lang="ru-RU" sz="2800" dirty="0"/>
            </a:br>
            <a:r>
              <a:rPr lang="ru-RU" sz="2800" dirty="0" smtClean="0"/>
              <a:t>	</a:t>
            </a:r>
            <a:r>
              <a:rPr lang="ru-RU" sz="2800" u="sng" dirty="0" smtClean="0"/>
              <a:t>Наглядно-информационные </a:t>
            </a:r>
            <a:r>
              <a:rPr lang="ru-RU" sz="2800" u="sng" dirty="0"/>
              <a:t>формы:</a:t>
            </a:r>
            <a:r>
              <a:rPr lang="ru-RU" sz="2800" dirty="0"/>
              <a:t> открытый показ непосредственной образовательной деятельности для родителей, материалы в «родительских уголках» групп, фотоотчеты о проведенных мероприятиях.</a:t>
            </a:r>
            <a:br>
              <a:rPr lang="ru-RU" sz="2800" dirty="0"/>
            </a:br>
            <a:r>
              <a:rPr lang="ru-RU" sz="2800" dirty="0" smtClean="0"/>
              <a:t>	</a:t>
            </a:r>
            <a:r>
              <a:rPr lang="ru-RU" sz="2800" u="sng" dirty="0" err="1" smtClean="0"/>
              <a:t>Досуговые</a:t>
            </a:r>
            <a:r>
              <a:rPr lang="ru-RU" sz="2800" u="sng" dirty="0"/>
              <a:t>:</a:t>
            </a:r>
            <a:r>
              <a:rPr lang="ru-RU" sz="2800" dirty="0"/>
              <a:t> совместные литературные чтения.</a:t>
            </a:r>
            <a:br>
              <a:rPr lang="ru-RU" sz="2800" dirty="0"/>
            </a:br>
            <a:r>
              <a:rPr lang="ru-RU" sz="2800" dirty="0" smtClean="0"/>
              <a:t>	</a:t>
            </a:r>
            <a:r>
              <a:rPr lang="ru-RU" sz="2800" u="sng" dirty="0" smtClean="0"/>
              <a:t>Итоговое </a:t>
            </a:r>
            <a:r>
              <a:rPr lang="ru-RU" sz="2800" u="sng" dirty="0"/>
              <a:t>мероприятие проекта</a:t>
            </a:r>
            <a:r>
              <a:rPr lang="ru-RU" sz="2800" dirty="0"/>
              <a:t> - выставка фотографий «Читаем вместе».</a:t>
            </a:r>
            <a:r>
              <a:rPr lang="ru-RU" dirty="0"/>
              <a:t/>
            </a:r>
            <a:br>
              <a:rPr lang="ru-RU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04977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118D75-553E-47AE-BE36-FABDA6EEE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494" y="2658793"/>
            <a:ext cx="11535506" cy="1962442"/>
          </a:xfrm>
        </p:spPr>
        <p:txBody>
          <a:bodyPr>
            <a:noAutofit/>
          </a:bodyPr>
          <a:lstStyle/>
          <a:p>
            <a:pPr marL="450850" algn="l" fontAlgn="base"/>
            <a:r>
              <a:rPr lang="ru-RU" sz="2800" dirty="0"/>
              <a:t>                                 </a:t>
            </a:r>
            <a:r>
              <a:rPr lang="ru-RU" sz="2800" u="sng" dirty="0"/>
              <a:t>Этапы реализации проекта</a:t>
            </a:r>
            <a:r>
              <a:rPr lang="ru-RU" sz="2800" dirty="0"/>
              <a:t>.</a:t>
            </a:r>
            <a:br>
              <a:rPr lang="ru-RU" sz="2800" dirty="0"/>
            </a:br>
            <a:r>
              <a:rPr lang="ru-RU" sz="2800" dirty="0"/>
              <a:t>I этап – подготовительный</a:t>
            </a:r>
            <a:r>
              <a:rPr lang="en-US" sz="2800" dirty="0"/>
              <a:t> </a:t>
            </a:r>
            <a:r>
              <a:rPr lang="ru-RU" sz="2800" dirty="0"/>
              <a:t>(накопление знаний):</a:t>
            </a:r>
            <a:br>
              <a:rPr lang="ru-RU" sz="2800" dirty="0"/>
            </a:br>
            <a:r>
              <a:rPr lang="en-US" sz="2800" dirty="0"/>
              <a:t>   </a:t>
            </a:r>
            <a:r>
              <a:rPr lang="ru-RU" sz="2800" dirty="0"/>
              <a:t>•	анкетирование родителей;</a:t>
            </a:r>
            <a:br>
              <a:rPr lang="ru-RU" sz="2800" dirty="0"/>
            </a:br>
            <a:r>
              <a:rPr lang="en-US" sz="2800" dirty="0"/>
              <a:t>   </a:t>
            </a:r>
            <a:r>
              <a:rPr lang="ru-RU" sz="2800" dirty="0"/>
              <a:t>•	разработка плана реализации проекта;</a:t>
            </a:r>
            <a:br>
              <a:rPr lang="ru-RU" sz="2800" dirty="0"/>
            </a:br>
            <a:r>
              <a:rPr lang="en-US" sz="2800" dirty="0"/>
              <a:t>   </a:t>
            </a:r>
            <a:r>
              <a:rPr lang="ru-RU" sz="2800" dirty="0"/>
              <a:t>•	подбор методической литературы для реализации проекта;</a:t>
            </a:r>
            <a:br>
              <a:rPr lang="ru-RU" sz="2800" dirty="0"/>
            </a:br>
            <a:r>
              <a:rPr lang="en-US" sz="2800" dirty="0"/>
              <a:t>   </a:t>
            </a:r>
            <a:r>
              <a:rPr lang="ru-RU" sz="2800" dirty="0"/>
              <a:t>•	подбор наглядно-дидактического материала, художественной </a:t>
            </a:r>
            <a:r>
              <a:rPr lang="en-US" sz="2800" dirty="0"/>
              <a:t>             </a:t>
            </a:r>
            <a:br>
              <a:rPr lang="en-US" sz="2800" dirty="0"/>
            </a:br>
            <a:r>
              <a:rPr lang="en-US" sz="2800" dirty="0"/>
              <a:t>     </a:t>
            </a:r>
            <a:r>
              <a:rPr lang="ru-RU" sz="2800" dirty="0"/>
              <a:t>литературы, иллюстраций, организация развивающей среды в </a:t>
            </a:r>
            <a:r>
              <a:rPr lang="en-US" sz="2800" dirty="0"/>
              <a:t>     </a:t>
            </a:r>
            <a:br>
              <a:rPr lang="en-US" sz="2800" dirty="0"/>
            </a:br>
            <a:r>
              <a:rPr lang="en-US" sz="2800" dirty="0"/>
              <a:t>     </a:t>
            </a:r>
            <a:r>
              <a:rPr lang="ru-RU" sz="2800" dirty="0"/>
              <a:t>группе.</a:t>
            </a:r>
            <a:br>
              <a:rPr lang="ru-RU" sz="2800" dirty="0"/>
            </a:br>
            <a:r>
              <a:rPr lang="ru-RU" sz="2800" dirty="0"/>
              <a:t>II этап – основной</a:t>
            </a:r>
            <a:r>
              <a:rPr lang="en-US" sz="2800" dirty="0"/>
              <a:t> </a:t>
            </a:r>
            <a:r>
              <a:rPr lang="ru-RU" sz="2800" dirty="0"/>
              <a:t>(совместная деятельность детей и родителей):</a:t>
            </a:r>
            <a:br>
              <a:rPr lang="ru-RU" sz="2800" dirty="0"/>
            </a:br>
            <a:r>
              <a:rPr lang="ru-RU" sz="2800" dirty="0"/>
              <a:t>•	литературные чтения;</a:t>
            </a:r>
            <a:br>
              <a:rPr lang="ru-RU" sz="2800" dirty="0"/>
            </a:br>
            <a:r>
              <a:rPr lang="ru-RU" sz="2800" dirty="0"/>
              <a:t>•	выставки;</a:t>
            </a:r>
            <a:br>
              <a:rPr lang="ru-RU" sz="2800" dirty="0"/>
            </a:br>
            <a:r>
              <a:rPr lang="ru-RU" sz="2800" dirty="0"/>
              <a:t>•	консультации.</a:t>
            </a:r>
            <a:br>
              <a:rPr lang="ru-RU" sz="2800" dirty="0"/>
            </a:br>
            <a:r>
              <a:rPr lang="ru-RU" sz="2800" dirty="0"/>
              <a:t>III этап – заключительный (результат):</a:t>
            </a:r>
            <a:br>
              <a:rPr lang="ru-RU" sz="2800" dirty="0"/>
            </a:br>
            <a:r>
              <a:rPr lang="ru-RU" sz="2800" dirty="0"/>
              <a:t>     анализ и презентация проекта «Читаем вместе».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79938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118D75-553E-47AE-BE36-FABDA6EEE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6589" y="1814733"/>
            <a:ext cx="9601196" cy="2975315"/>
          </a:xfrm>
        </p:spPr>
        <p:txBody>
          <a:bodyPr>
            <a:noAutofit/>
          </a:bodyPr>
          <a:lstStyle/>
          <a:p>
            <a:pPr fontAlgn="base"/>
            <a:r>
              <a:rPr lang="ru-RU" sz="3200" u="sng" dirty="0"/>
              <a:t>Сроки и этапы реализации </a:t>
            </a:r>
            <a:r>
              <a:rPr lang="ru-RU" sz="3200" u="sng" dirty="0" smtClean="0"/>
              <a:t>проекта «Читаем вместе»</a:t>
            </a:r>
            <a:r>
              <a:rPr lang="ru-RU" sz="3200" u="sng" dirty="0"/>
              <a:t/>
            </a:r>
            <a:br>
              <a:rPr lang="ru-RU" sz="3200" u="sng" dirty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2800" dirty="0"/>
              <a:t>Подготовительный - 20.10.17-20.11.17г.</a:t>
            </a:r>
            <a:br>
              <a:rPr lang="ru-RU" sz="2800" dirty="0"/>
            </a:br>
            <a:r>
              <a:rPr lang="ru-RU" sz="2800" dirty="0"/>
              <a:t>Практический - 21.11.17г. -30.04.18г.</a:t>
            </a:r>
            <a:br>
              <a:rPr lang="ru-RU" sz="2800" dirty="0"/>
            </a:br>
            <a:r>
              <a:rPr lang="ru-RU" sz="2800" dirty="0"/>
              <a:t>Заключительный - 30.04.18-30.05.18г.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38084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1CB09D-19DF-4A3D-A1A6-DCF8C83B20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60099" y="3538027"/>
            <a:ext cx="8271802" cy="886137"/>
          </a:xfrm>
        </p:spPr>
        <p:txBody>
          <a:bodyPr/>
          <a:lstStyle/>
          <a:p>
            <a:r>
              <a:rPr lang="ru-RU" sz="4400" dirty="0"/>
              <a:t>Практико-ориентированный,</a:t>
            </a:r>
            <a:br>
              <a:rPr lang="ru-RU" sz="4400" dirty="0"/>
            </a:br>
            <a:r>
              <a:rPr lang="ru-RU" sz="4400" dirty="0"/>
              <a:t>интегративный, долгосрочный, групповой проект</a:t>
            </a:r>
            <a:br>
              <a:rPr lang="ru-RU" sz="4400" dirty="0"/>
            </a:br>
            <a:endParaRPr lang="ru-RU" sz="4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ACFE630-1487-40EA-AF9B-5FFB592CF05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5400" dirty="0"/>
              <a:t>«Книжка на ладошке»</a:t>
            </a:r>
          </a:p>
        </p:txBody>
      </p:sp>
    </p:spTree>
    <p:extLst>
      <p:ext uri="{BB962C8B-B14F-4D97-AF65-F5344CB8AC3E}">
        <p14:creationId xmlns:p14="http://schemas.microsoft.com/office/powerpoint/2010/main" xmlns="" val="27078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3A4F282-83A2-4030-A514-BE7080F816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412" y="1173480"/>
            <a:ext cx="9771182" cy="5044440"/>
          </a:xfrm>
        </p:spPr>
        <p:txBody>
          <a:bodyPr>
            <a:normAutofit fontScale="85000" lnSpcReduction="20000"/>
          </a:bodyPr>
          <a:lstStyle/>
          <a:p>
            <a:pPr marL="0" indent="0" fontAlgn="base">
              <a:buNone/>
            </a:pP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3200" dirty="0" smtClean="0"/>
              <a:t>1. изучить интерес к чтению в семьях;</a:t>
            </a:r>
            <a:br>
              <a:rPr lang="ru-RU" sz="3200" dirty="0" smtClean="0"/>
            </a:br>
            <a:r>
              <a:rPr lang="ru-RU" sz="3200" dirty="0" smtClean="0"/>
              <a:t>2. разработать план мероприятий по вовлечению членов семей в проект </a:t>
            </a:r>
            <a:r>
              <a:rPr lang="ru-RU" sz="3200" dirty="0" smtClean="0"/>
              <a:t>«</a:t>
            </a:r>
            <a:r>
              <a:rPr lang="ru-RU" sz="3200" u="sng" dirty="0" smtClean="0"/>
              <a:t>Книжка </a:t>
            </a:r>
            <a:r>
              <a:rPr lang="ru-RU" sz="3200" u="sng" dirty="0" smtClean="0"/>
              <a:t>на </a:t>
            </a:r>
            <a:r>
              <a:rPr lang="ru-RU" sz="3200" u="sng" dirty="0" smtClean="0"/>
              <a:t>ладошке</a:t>
            </a:r>
            <a:r>
              <a:rPr lang="ru-RU" sz="3200" dirty="0" smtClean="0"/>
              <a:t>»;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3. реализовать план в образовательной практике в группе</a:t>
            </a:r>
            <a:r>
              <a:rPr lang="ru-RU" sz="3200" dirty="0" smtClean="0"/>
              <a:t>:</a:t>
            </a:r>
          </a:p>
          <a:p>
            <a:pPr marL="0" indent="0" fontAlgn="base">
              <a:buNone/>
            </a:pPr>
            <a:r>
              <a:rPr lang="ru-RU" sz="3200" dirty="0" smtClean="0"/>
              <a:t>— </a:t>
            </a:r>
            <a:r>
              <a:rPr lang="ru-RU" sz="3200" dirty="0" smtClean="0"/>
              <a:t>создать библиотеку в </a:t>
            </a:r>
            <a:r>
              <a:rPr lang="ru-RU" sz="3200" dirty="0" smtClean="0"/>
              <a:t>группе;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— вовлечь родителей в образовательный процесс на основе выявленных интересов</a:t>
            </a:r>
            <a:r>
              <a:rPr lang="ru-RU" sz="3200" dirty="0" smtClean="0"/>
              <a:t>;</a:t>
            </a:r>
          </a:p>
          <a:p>
            <a:pPr marL="0" indent="0" fontAlgn="base">
              <a:buNone/>
            </a:pPr>
            <a:r>
              <a:rPr lang="ru-RU" sz="3200" dirty="0" smtClean="0"/>
              <a:t>— создать </a:t>
            </a:r>
            <a:r>
              <a:rPr lang="ru-RU" sz="3200" dirty="0" smtClean="0"/>
              <a:t>условия для творческого самовыражения субъектов образовательного процесса через совместные детско-родительские </a:t>
            </a:r>
            <a:r>
              <a:rPr lang="ru-RU" sz="3200" dirty="0" smtClean="0"/>
              <a:t>семейные чтения;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4. проанализировать результаты, выявить эффективность и возможности трансляции данного опыта. </a:t>
            </a:r>
            <a:endParaRPr lang="ru-RU" sz="3200" u="sng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87880" y="486549"/>
            <a:ext cx="71628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 </a:t>
            </a:r>
            <a:r>
              <a:rPr lang="ru-RU" sz="3200" u="sng" dirty="0" smtClean="0"/>
              <a:t>Задачи </a:t>
            </a:r>
            <a:r>
              <a:rPr lang="ru-RU" sz="3200" u="sng" dirty="0" smtClean="0"/>
              <a:t>проекта «Книжка на ладошке»: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3984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E62D731-C206-4D14-8D21-EBB031D7E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435A1D4-B2A8-409F-B8D5-377C1D979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534572"/>
            <a:ext cx="10986867" cy="5341296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ru-RU" sz="12800" u="sng" dirty="0"/>
              <a:t>Этапы реализации проекта</a:t>
            </a:r>
            <a:r>
              <a:rPr lang="ru-RU" sz="12800" dirty="0"/>
              <a:t>.</a:t>
            </a:r>
          </a:p>
          <a:p>
            <a:pPr marL="0" indent="0">
              <a:buNone/>
            </a:pPr>
            <a:r>
              <a:rPr lang="ru-RU" sz="11200" dirty="0"/>
              <a:t>I этап – подготовительный (накопление знаний).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ru-RU" sz="11200" dirty="0"/>
              <a:t>    •	анкетирование родителей;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ru-RU" sz="11200" dirty="0"/>
              <a:t>    •	разработка плана реализации проекта;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ru-RU" sz="11200" dirty="0"/>
              <a:t>    •	создание библиотеки для детей и родителей в группе;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ru-RU" sz="11200" dirty="0"/>
              <a:t>    •	подбор наглядно-дидактического материала, иллюстраций.</a:t>
            </a:r>
          </a:p>
          <a:p>
            <a:pPr marL="0" indent="0">
              <a:buNone/>
            </a:pPr>
            <a:r>
              <a:rPr lang="ru-RU" sz="11200" dirty="0"/>
              <a:t>II этап – основной (совместная деятельность детей и родителей):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ru-RU" sz="11200" dirty="0"/>
              <a:t>    •	чтение литературных произведений дома;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ru-RU" sz="11200" dirty="0"/>
              <a:t>    •	оформление работ детей;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ru-RU" sz="11200" dirty="0"/>
              <a:t>    •	совместная деятельность педагога и детей в группе (по поводу прочитанных дома произведений);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ru-RU" sz="11200" dirty="0"/>
              <a:t>    •	консультации.</a:t>
            </a:r>
          </a:p>
          <a:p>
            <a:pPr marL="0" indent="0">
              <a:buNone/>
            </a:pPr>
            <a:r>
              <a:rPr lang="ru-RU" sz="11200" dirty="0"/>
              <a:t>III этап – заключительный- анализ и презентация проекта «Книжка на ладошке».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3051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3A4F282-83A2-4030-A514-BE7080F816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3212" y="1065628"/>
            <a:ext cx="9771182" cy="5074010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endParaRPr lang="ru-RU" sz="3200" u="sng" dirty="0"/>
          </a:p>
          <a:p>
            <a:pPr marL="0" indent="0" algn="ctr" fontAlgn="base">
              <a:buNone/>
            </a:pPr>
            <a:r>
              <a:rPr lang="ru-RU" sz="3200" u="sng" dirty="0" smtClean="0"/>
              <a:t>Сроки реализации проекта «Книжка на ладошке»</a:t>
            </a:r>
            <a:endParaRPr lang="ru-RU" sz="3200" u="sng" dirty="0"/>
          </a:p>
          <a:p>
            <a:pPr marL="0" indent="0" algn="ctr" fontAlgn="base">
              <a:buNone/>
            </a:pPr>
            <a:endParaRPr lang="ru-RU" sz="3200" u="sng" dirty="0"/>
          </a:p>
          <a:p>
            <a:pPr marL="0" lvl="0" indent="0" algn="ctr" fontAlgn="base">
              <a:buNone/>
            </a:pPr>
            <a:r>
              <a:rPr lang="ru-RU" sz="2800" dirty="0"/>
              <a:t>Подготовительный: 20.10.17-20.11.17г.</a:t>
            </a:r>
          </a:p>
          <a:p>
            <a:pPr marL="0" indent="0" algn="ctr" fontAlgn="base">
              <a:buNone/>
            </a:pPr>
            <a:r>
              <a:rPr lang="ru-RU" sz="2800" dirty="0"/>
              <a:t>Практический: 21.11.17г. -30.04.18г.</a:t>
            </a:r>
          </a:p>
          <a:p>
            <a:pPr marL="0" lvl="0" indent="0" algn="ctr" fontAlgn="base">
              <a:buNone/>
            </a:pPr>
            <a:r>
              <a:rPr lang="ru-RU" sz="2800" dirty="0"/>
              <a:t>Заключительный: 30.04.18-30.05.18г.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373984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303</TotalTime>
  <Words>145</Words>
  <Application>Microsoft Office PowerPoint</Application>
  <PresentationFormat>Произвольный</PresentationFormat>
  <Paragraphs>39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Натуральные материалы</vt:lpstr>
      <vt:lpstr> Практико-ориентированный, интегративный, долгосрочный, групповой проект </vt:lpstr>
      <vt:lpstr>Участники проекта: дети, родители, воспитатели, учитель-логопед.  </vt:lpstr>
      <vt:lpstr> В статье 44 Закона «Об образовании в РФ» говорится: «Родители (законные представители) обязаны заложить основы физического, нравственного и интеллектуального развития личности ребенка».   Родители, находящиеся в режиме нехватки свободного времени, недостаточно времени уделяют общению с детьми.  </vt:lpstr>
      <vt:lpstr>   Цель проекта. Реализация новой формы взаимодействия с родителями для эффективного сотрудничества ДОУ с семьёй и вовлечение семьи в единое образовательное пространство, повышение психолого-педагогической компетентности родителей в вопросах детско-родительских отношений, вовлечения родителей в образовательный процесс ДОУ как полноправных субъектов деятельности. </vt:lpstr>
      <vt:lpstr>                                              Задачи проекта «Читаем вместе»:  1. изучить интерес к чтению в семьях;  2. разработать план мероприятий по вовлечению членов семей в проект «Читаем вместе»;  3. реализовать план в образовательной практике в группе: — вовлечь родителей в образовательный процесс на основе выявленных интересов; — создать условия для творческого самовыражения субъектов образовательного процесса через совместные творческие мероприятия;  4. проанализировать результаты, выявить эффективность и возможности трансляции данного опыта.  </vt:lpstr>
      <vt:lpstr>                                         Формы работы над проектом   Информационно – аналитические: анкетирование, опросы, консультации, «написание» (краткое изложение) детьми сюжета книги, зарисовка по произведению, театрализованная деятельность.  Наглядно-информационные формы: открытый показ непосредственной образовательной деятельности для родителей, материалы в «родительских уголках» групп, фотоотчеты о проведенных мероприятиях.  Досуговые: совместные литературные чтения.  Итоговое мероприятие проекта - выставка фотографий «Читаем вместе». </vt:lpstr>
      <vt:lpstr>                                 Этапы реализации проекта. I этап – подготовительный (накопление знаний):    • анкетирование родителей;    • разработка плана реализации проекта;    • подбор методической литературы для реализации проекта;    • подбор наглядно-дидактического материала, художественной                    литературы, иллюстраций, организация развивающей среды в            группе. II этап – основной (совместная деятельность детей и родителей): • литературные чтения; • выставки; • консультации. III этап – заключительный (результат):      анализ и презентация проекта «Читаем вместе». </vt:lpstr>
      <vt:lpstr>Сроки и этапы реализации проекта «Читаем вместе»  Подготовительный - 20.10.17-20.11.17г. Практический - 21.11.17г. -30.04.18г. Заключительный - 30.04.18-30.05.18г. </vt:lpstr>
      <vt:lpstr>Практико-ориентированный, интегративный, долгосрочный, групповой проект </vt:lpstr>
      <vt:lpstr>Слайд 10</vt:lpstr>
      <vt:lpstr> 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Практико-ориентированный, интегративный, долгосрочный, групповой проект</dc:title>
  <dc:creator>лилия ваизова</dc:creator>
  <cp:lastModifiedBy>Metodist</cp:lastModifiedBy>
  <cp:revision>15</cp:revision>
  <dcterms:created xsi:type="dcterms:W3CDTF">2017-11-28T15:43:10Z</dcterms:created>
  <dcterms:modified xsi:type="dcterms:W3CDTF">2017-11-30T09:31:22Z</dcterms:modified>
</cp:coreProperties>
</file>