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3" r:id="rId7"/>
    <p:sldId id="264" r:id="rId8"/>
    <p:sldId id="265" r:id="rId9"/>
    <p:sldId id="266" r:id="rId10"/>
    <p:sldId id="260" r:id="rId11"/>
    <p:sldId id="267" r:id="rId12"/>
    <p:sldId id="261" r:id="rId13"/>
    <p:sldId id="26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66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A9BEB-CDF9-4DD6-8C98-B11D53D57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939776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Презентация педагогическому коллективу МАДОУ детский сад № 48 проектов</a:t>
            </a:r>
            <a:br>
              <a:rPr lang="ru-RU" sz="3600" dirty="0"/>
            </a:br>
            <a:r>
              <a:rPr lang="ru-RU" sz="3600" dirty="0"/>
              <a:t> </a:t>
            </a:r>
            <a:r>
              <a:rPr lang="ru-RU" dirty="0"/>
              <a:t>«Читаем вместе», «Книжка на ладошке».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4EEF07-79D3-4A61-AF85-17DFDE5FC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4041" y="3408938"/>
            <a:ext cx="9601196" cy="331893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Выполнил: </a:t>
            </a:r>
          </a:p>
          <a:p>
            <a:pPr marL="0" indent="0" algn="ctr">
              <a:buNone/>
            </a:pPr>
            <a:r>
              <a:rPr lang="ru-RU" dirty="0"/>
              <a:t>                                         учитель-логопед высшей категории</a:t>
            </a:r>
          </a:p>
          <a:p>
            <a:pPr marL="0" indent="0">
              <a:buNone/>
            </a:pPr>
            <a:r>
              <a:rPr lang="ru-RU" dirty="0"/>
              <a:t>                                                     Ваизова Лилия </a:t>
            </a:r>
            <a:r>
              <a:rPr lang="ru-RU" dirty="0" err="1"/>
              <a:t>Мирсаидовна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012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1CB09D-19DF-4A3D-A1A6-DCF8C83B2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6369" y="1645920"/>
            <a:ext cx="8159262" cy="2148839"/>
          </a:xfrm>
        </p:spPr>
        <p:txBody>
          <a:bodyPr/>
          <a:lstStyle/>
          <a:p>
            <a:pPr fontAlgn="base"/>
            <a:br>
              <a:rPr lang="ru-RU" sz="3200" dirty="0"/>
            </a:br>
            <a:r>
              <a:rPr lang="ru-RU" sz="3200" dirty="0"/>
              <a:t>Практико-ориентированный,</a:t>
            </a:r>
            <a:br>
              <a:rPr lang="ru-RU" sz="3200" dirty="0"/>
            </a:br>
            <a:r>
              <a:rPr lang="ru-RU" sz="3200" dirty="0"/>
              <a:t>интегративный, долгосрочный, групповой</a:t>
            </a:r>
            <a:br>
              <a:rPr lang="ru-RU" sz="3200" dirty="0"/>
            </a:br>
            <a:r>
              <a:rPr lang="ru-RU" sz="3200" dirty="0"/>
              <a:t>проект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CFE630-1487-40EA-AF9B-5FFB592CF0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«Читаем вместе»</a:t>
            </a:r>
          </a:p>
        </p:txBody>
      </p:sp>
    </p:spTree>
    <p:extLst>
      <p:ext uri="{BB962C8B-B14F-4D97-AF65-F5344CB8AC3E}">
        <p14:creationId xmlns:p14="http://schemas.microsoft.com/office/powerpoint/2010/main" val="2574782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ABB38E-D90E-472A-9CD8-19E755873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2446868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u="sng" dirty="0"/>
              <a:t>Участники проекта</a:t>
            </a:r>
            <a:r>
              <a:rPr lang="ru-RU" sz="3600" dirty="0"/>
              <a:t>:</a:t>
            </a:r>
            <a:r>
              <a:rPr lang="ru-RU" dirty="0"/>
              <a:t> </a:t>
            </a:r>
            <a:r>
              <a:rPr lang="ru-RU" sz="3100" dirty="0"/>
              <a:t>дети, родители, воспитатели, учитель-логопед.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D369E0-C466-4C67-986D-E96B77B41F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sz="3200" u="sng" dirty="0"/>
              <a:t>Проблема, на решение которой направлен проект:</a:t>
            </a:r>
            <a:r>
              <a:rPr lang="ru-RU" sz="3200" dirty="0"/>
              <a:t> </a:t>
            </a:r>
            <a:r>
              <a:rPr lang="ru-RU" sz="2800" dirty="0"/>
              <a:t>творческое взаимодействие воспитанников МАДОУ, педагогов, родителей, ориентированное на личностное, эмоциональное, культурное развитие детей.</a:t>
            </a:r>
          </a:p>
          <a:p>
            <a:pPr fontAlgn="base"/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4291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5D8133-B023-4856-92C5-FB902FC95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1400292"/>
            <a:ext cx="11262360" cy="1632468"/>
          </a:xfrm>
        </p:spPr>
        <p:txBody>
          <a:bodyPr>
            <a:noAutofit/>
          </a:bodyPr>
          <a:lstStyle/>
          <a:p>
            <a:pPr algn="l"/>
            <a:r>
              <a:rPr lang="ru-RU" sz="2400" dirty="0"/>
              <a:t>	В статье 44 Закона «Об образовании в РФ» говорится: «Родители (законные представители) обязаны заложить основы физического, нравственного и интеллектуального развития личности ребенка». </a:t>
            </a:r>
            <a:br>
              <a:rPr lang="ru-RU" sz="2400" dirty="0"/>
            </a:br>
            <a:r>
              <a:rPr lang="ru-RU" sz="2400" dirty="0"/>
              <a:t>	Родители, находящиеся в режиме нехватки свободного времени, недостаточно времени уделяют общению с детьми. 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E5712D-F8A2-4B6C-97BA-885EE6DFBF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791" y="3083987"/>
            <a:ext cx="9601196" cy="3318936"/>
          </a:xfrm>
        </p:spPr>
        <p:txBody>
          <a:bodyPr/>
          <a:lstStyle/>
          <a:p>
            <a:pPr marL="0" indent="0" algn="ctr">
              <a:buNone/>
            </a:pPr>
            <a:endParaRPr lang="ru-RU" u="sng" dirty="0"/>
          </a:p>
          <a:p>
            <a:pPr marL="0" indent="0" algn="ctr">
              <a:buNone/>
            </a:pPr>
            <a:r>
              <a:rPr lang="ru-RU" u="sng" dirty="0"/>
              <a:t>Проблема во взаимодействии ДОУ с семьями воспитанников:</a:t>
            </a:r>
          </a:p>
          <a:p>
            <a:r>
              <a:rPr lang="ru-RU" dirty="0"/>
              <a:t>перекладывание воспитательных, развивающих функций семьи на детский сад;</a:t>
            </a:r>
          </a:p>
          <a:p>
            <a:r>
              <a:rPr lang="ru-RU" dirty="0" err="1"/>
              <a:t>недооценивание</a:t>
            </a:r>
            <a:r>
              <a:rPr lang="ru-RU" dirty="0"/>
              <a:t> значения воспитательного процесса, осуществляемого в детском саду.</a:t>
            </a:r>
          </a:p>
        </p:txBody>
      </p:sp>
    </p:spTree>
    <p:extLst>
      <p:ext uri="{BB962C8B-B14F-4D97-AF65-F5344CB8AC3E}">
        <p14:creationId xmlns:p14="http://schemas.microsoft.com/office/powerpoint/2010/main" val="2580980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" y="2009073"/>
            <a:ext cx="11323320" cy="1303867"/>
          </a:xfrm>
        </p:spPr>
        <p:txBody>
          <a:bodyPr>
            <a:noAutofit/>
          </a:bodyPr>
          <a:lstStyle/>
          <a:p>
            <a:pPr fontAlgn="base"/>
            <a:br>
              <a:rPr lang="ru-RU" sz="2800" u="sng" dirty="0"/>
            </a:br>
            <a:br>
              <a:rPr lang="ru-RU" sz="2800" u="sng" dirty="0"/>
            </a:br>
            <a:br>
              <a:rPr lang="ru-RU" sz="2800" u="sng" dirty="0"/>
            </a:br>
            <a:r>
              <a:rPr lang="ru-RU" sz="2800" u="sng" dirty="0"/>
              <a:t>Цель проекта.</a:t>
            </a:r>
            <a:br>
              <a:rPr lang="ru-RU" sz="2800" dirty="0"/>
            </a:br>
            <a:r>
              <a:rPr lang="ru-RU" sz="2800" dirty="0"/>
              <a:t>Реализация новой формы взаимодействия с родителями для эффективного сотрудничества ДОУ с семьёй и вовлечение семьи в единое образовательное пространство, повышение психолого-педагогической компетентности родителей в вопросах детско-родительских отношений, вовлечения родителей в образовательный процесс ДОУ как полноправных субъектов деятельности.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63049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559017"/>
            <a:ext cx="10896600" cy="2105725"/>
          </a:xfrm>
        </p:spPr>
        <p:txBody>
          <a:bodyPr>
            <a:noAutofit/>
          </a:bodyPr>
          <a:lstStyle/>
          <a:p>
            <a:pPr algn="l" fontAlgn="base"/>
            <a:r>
              <a:rPr lang="ru-RU" sz="2400" b="1" dirty="0"/>
              <a:t>                                              </a:t>
            </a:r>
            <a:r>
              <a:rPr lang="ru-RU" sz="2400" b="1" u="sng" dirty="0"/>
              <a:t>Задачи проекта «Читаем вместе»</a:t>
            </a:r>
            <a:r>
              <a:rPr lang="ru-RU" sz="2400" u="sng" dirty="0"/>
              <a:t>:</a:t>
            </a:r>
            <a:br>
              <a:rPr lang="ru-RU" sz="2400" dirty="0"/>
            </a:br>
            <a:r>
              <a:rPr lang="ru-RU" sz="2400" dirty="0"/>
              <a:t>	</a:t>
            </a:r>
            <a:r>
              <a:rPr lang="ru-RU" sz="2800" dirty="0"/>
              <a:t>1. изучить интерес к чтению в семьях;</a:t>
            </a:r>
            <a:br>
              <a:rPr lang="ru-RU" sz="2800" dirty="0"/>
            </a:br>
            <a:r>
              <a:rPr lang="ru-RU" sz="2800" dirty="0"/>
              <a:t>	2. разработать план мероприятий по вовлечению членов семей в проект «Читаем вместе»;</a:t>
            </a:r>
            <a:br>
              <a:rPr lang="ru-RU" sz="2800" dirty="0"/>
            </a:br>
            <a:r>
              <a:rPr lang="ru-RU" sz="2800" dirty="0"/>
              <a:t>	3. реализовать план в образовательной практике в группе:</a:t>
            </a:r>
            <a:br>
              <a:rPr lang="ru-RU" sz="2800" dirty="0"/>
            </a:br>
            <a:r>
              <a:rPr lang="ru-RU" sz="2800" dirty="0"/>
              <a:t>— вовлечь родителей в образовательный процесс на основе выявленных интересов;</a:t>
            </a:r>
            <a:br>
              <a:rPr lang="ru-RU" sz="2800" dirty="0"/>
            </a:br>
            <a:r>
              <a:rPr lang="ru-RU" sz="2800" dirty="0"/>
              <a:t>— создать условия для творческого самовыражения субъектов образовательного процесса через совместные творческие мероприятия;</a:t>
            </a:r>
            <a:br>
              <a:rPr lang="ru-RU" sz="2800" dirty="0"/>
            </a:br>
            <a:r>
              <a:rPr lang="ru-RU" sz="2800" dirty="0"/>
              <a:t>	4. проанализировать результаты, выявить эффективность и возможности трансляции данного опыта. </a:t>
            </a:r>
            <a:br>
              <a:rPr lang="ru-RU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51933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725" y="2376137"/>
            <a:ext cx="10408917" cy="2105725"/>
          </a:xfrm>
        </p:spPr>
        <p:txBody>
          <a:bodyPr>
            <a:noAutofit/>
          </a:bodyPr>
          <a:lstStyle/>
          <a:p>
            <a:pPr algn="l" fontAlgn="base"/>
            <a:r>
              <a:rPr lang="ru-RU" sz="2800" dirty="0"/>
              <a:t>              </a:t>
            </a:r>
            <a:br>
              <a:rPr lang="ru-RU" sz="2800" dirty="0"/>
            </a:br>
            <a:r>
              <a:rPr lang="ru-RU" sz="2800" dirty="0"/>
              <a:t>                          </a:t>
            </a:r>
            <a:r>
              <a:rPr lang="ru-RU" sz="2800" u="sng" dirty="0"/>
              <a:t>Формы работы над проектом</a:t>
            </a:r>
            <a:br>
              <a:rPr lang="ru-RU" sz="2800" u="sng" dirty="0"/>
            </a:br>
            <a:br>
              <a:rPr lang="ru-RU" sz="2800" dirty="0"/>
            </a:br>
            <a:r>
              <a:rPr lang="ru-RU" sz="2800" dirty="0"/>
              <a:t>	</a:t>
            </a:r>
            <a:r>
              <a:rPr lang="ru-RU" sz="2800" u="sng" dirty="0"/>
              <a:t>Информационно – аналитические</a:t>
            </a:r>
            <a:r>
              <a:rPr lang="ru-RU" sz="2800" dirty="0"/>
              <a:t>: анкетирование, опросы, консультации.</a:t>
            </a:r>
            <a:br>
              <a:rPr lang="ru-RU" sz="2800" dirty="0"/>
            </a:br>
            <a:r>
              <a:rPr lang="ru-RU" sz="2800" dirty="0"/>
              <a:t>	</a:t>
            </a:r>
            <a:r>
              <a:rPr lang="ru-RU" sz="2800" u="sng" dirty="0"/>
              <a:t>Наглядно-информационные формы:</a:t>
            </a:r>
            <a:r>
              <a:rPr lang="ru-RU" sz="2800" dirty="0"/>
              <a:t> открытый показ непосредственной образовательной деятельности для родителей, материалы в «родительских уголках» групп, фотоотчеты о проведенных мероприятиях.</a:t>
            </a:r>
            <a:br>
              <a:rPr lang="ru-RU" sz="2800" dirty="0"/>
            </a:br>
            <a:r>
              <a:rPr lang="ru-RU" sz="2800" dirty="0"/>
              <a:t>	</a:t>
            </a:r>
            <a:r>
              <a:rPr lang="ru-RU" sz="2800" u="sng" dirty="0"/>
              <a:t>Досуговые:</a:t>
            </a:r>
            <a:r>
              <a:rPr lang="ru-RU" sz="2800" dirty="0"/>
              <a:t> совместные литературные чтения, зарисовка по произведению, театрализованная деятельность.</a:t>
            </a:r>
            <a:br>
              <a:rPr lang="ru-RU" sz="2800" dirty="0"/>
            </a:br>
            <a:r>
              <a:rPr lang="ru-RU" sz="2800" dirty="0"/>
              <a:t>	</a:t>
            </a:r>
            <a:r>
              <a:rPr lang="ru-RU" sz="2800" u="sng" dirty="0"/>
              <a:t>Итоговое мероприятие проекта</a:t>
            </a:r>
            <a:r>
              <a:rPr lang="ru-RU" sz="2800" dirty="0"/>
              <a:t> - выставка фотографий «Читаем вместе».</a:t>
            </a:r>
            <a:br>
              <a:rPr lang="ru-RU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49775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494" y="2658793"/>
            <a:ext cx="11535506" cy="1962442"/>
          </a:xfrm>
        </p:spPr>
        <p:txBody>
          <a:bodyPr>
            <a:noAutofit/>
          </a:bodyPr>
          <a:lstStyle/>
          <a:p>
            <a:pPr marL="450850" algn="l" fontAlgn="base"/>
            <a:r>
              <a:rPr lang="ru-RU" sz="2800" dirty="0"/>
              <a:t>                                 </a:t>
            </a:r>
            <a:r>
              <a:rPr lang="ru-RU" sz="2800" u="sng" dirty="0"/>
              <a:t>Этапы реализации проекта</a:t>
            </a:r>
            <a:r>
              <a:rPr lang="ru-RU" sz="2800" dirty="0"/>
              <a:t>.</a:t>
            </a:r>
            <a:br>
              <a:rPr lang="ru-RU" sz="2800" dirty="0"/>
            </a:br>
            <a:r>
              <a:rPr lang="ru-RU" sz="2800" dirty="0"/>
              <a:t>I этап – подготовительный</a:t>
            </a:r>
            <a:r>
              <a:rPr lang="en-US" sz="2800" dirty="0"/>
              <a:t> </a:t>
            </a:r>
            <a:r>
              <a:rPr lang="ru-RU" sz="2800" dirty="0"/>
              <a:t>(накопление знаний):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анкетирование родителей;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разработка плана реализации проекта;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подбор методической литературы для реализации проекта;</a:t>
            </a:r>
            <a:br>
              <a:rPr lang="ru-RU" sz="2800" dirty="0"/>
            </a:br>
            <a:r>
              <a:rPr lang="en-US" sz="2800" dirty="0"/>
              <a:t>   </a:t>
            </a:r>
            <a:r>
              <a:rPr lang="ru-RU" sz="2800" dirty="0"/>
              <a:t>•	подбор наглядно-дидактического материала, художественной </a:t>
            </a:r>
            <a:r>
              <a:rPr lang="en-US" sz="2800" dirty="0"/>
              <a:t>             </a:t>
            </a:r>
            <a:br>
              <a:rPr lang="en-US" sz="2800" dirty="0"/>
            </a:br>
            <a:r>
              <a:rPr lang="en-US" sz="2800" dirty="0"/>
              <a:t>     </a:t>
            </a:r>
            <a:r>
              <a:rPr lang="ru-RU" sz="2800" dirty="0"/>
              <a:t>литературы, иллюстраций, организация развивающей среды в </a:t>
            </a:r>
            <a:r>
              <a:rPr lang="en-US" sz="2800" dirty="0"/>
              <a:t>     </a:t>
            </a:r>
            <a:br>
              <a:rPr lang="en-US" sz="2800" dirty="0"/>
            </a:br>
            <a:r>
              <a:rPr lang="en-US" sz="2800" dirty="0"/>
              <a:t>     </a:t>
            </a:r>
            <a:r>
              <a:rPr lang="ru-RU" sz="2800" dirty="0"/>
              <a:t>группе.</a:t>
            </a:r>
            <a:br>
              <a:rPr lang="ru-RU" sz="2800" dirty="0"/>
            </a:br>
            <a:r>
              <a:rPr lang="ru-RU" sz="2800" dirty="0"/>
              <a:t>II этап – основной</a:t>
            </a:r>
            <a:r>
              <a:rPr lang="en-US" sz="2800" dirty="0"/>
              <a:t> </a:t>
            </a:r>
            <a:r>
              <a:rPr lang="ru-RU" sz="2800" dirty="0"/>
              <a:t>(совместная деятельность детей и родителей):</a:t>
            </a:r>
            <a:br>
              <a:rPr lang="ru-RU" sz="2800" dirty="0"/>
            </a:br>
            <a:r>
              <a:rPr lang="ru-RU" sz="2800" dirty="0"/>
              <a:t>•	литературные чтения;</a:t>
            </a:r>
            <a:br>
              <a:rPr lang="ru-RU" sz="2800" dirty="0"/>
            </a:br>
            <a:r>
              <a:rPr lang="ru-RU" sz="2800" dirty="0"/>
              <a:t>•	выставки;</a:t>
            </a:r>
            <a:br>
              <a:rPr lang="ru-RU" sz="2800" dirty="0"/>
            </a:br>
            <a:r>
              <a:rPr lang="ru-RU" sz="2800" dirty="0"/>
              <a:t>•	консультации.</a:t>
            </a:r>
            <a:br>
              <a:rPr lang="ru-RU" sz="2800" dirty="0"/>
            </a:br>
            <a:r>
              <a:rPr lang="ru-RU" sz="2800" dirty="0"/>
              <a:t>III этап – заключительный (результат):</a:t>
            </a:r>
            <a:br>
              <a:rPr lang="ru-RU" sz="2800" dirty="0"/>
            </a:br>
            <a:r>
              <a:rPr lang="ru-RU" sz="2800" dirty="0"/>
              <a:t>     анализ и презентация проекта «Читаем вместе».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99380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118D75-553E-47AE-BE36-FABDA6EEE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589" y="1814733"/>
            <a:ext cx="9601196" cy="2975315"/>
          </a:xfrm>
        </p:spPr>
        <p:txBody>
          <a:bodyPr>
            <a:noAutofit/>
          </a:bodyPr>
          <a:lstStyle/>
          <a:p>
            <a:pPr fontAlgn="base"/>
            <a:r>
              <a:rPr lang="ru-RU" sz="3200" u="sng" dirty="0"/>
              <a:t>Сроки и этапы реализации проекта «Читаем вместе»</a:t>
            </a:r>
            <a:br>
              <a:rPr lang="ru-RU" sz="3200" u="sng" dirty="0"/>
            </a:br>
            <a:br>
              <a:rPr lang="ru-RU" sz="3200" dirty="0"/>
            </a:br>
            <a:r>
              <a:rPr lang="ru-RU" sz="2800" dirty="0"/>
              <a:t>Подготовительный - 20.10.17-20.11.17г.</a:t>
            </a:r>
            <a:br>
              <a:rPr lang="ru-RU" sz="2800" dirty="0"/>
            </a:br>
            <a:r>
              <a:rPr lang="ru-RU" sz="2800" dirty="0"/>
              <a:t>Практический - 21.11.17г. -30.04.18г.</a:t>
            </a:r>
            <a:br>
              <a:rPr lang="ru-RU" sz="2800" dirty="0"/>
            </a:br>
            <a:r>
              <a:rPr lang="ru-RU" sz="2800" dirty="0"/>
              <a:t>Заключительный - 30.04.18-30.05.18г.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80849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1CB09D-19DF-4A3D-A1A6-DCF8C83B2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0099" y="3538027"/>
            <a:ext cx="8271802" cy="886137"/>
          </a:xfrm>
        </p:spPr>
        <p:txBody>
          <a:bodyPr/>
          <a:lstStyle/>
          <a:p>
            <a:r>
              <a:rPr lang="ru-RU" sz="4400" dirty="0"/>
              <a:t>Практико-ориентированный,</a:t>
            </a:r>
            <a:br>
              <a:rPr lang="ru-RU" sz="4400" dirty="0"/>
            </a:br>
            <a:r>
              <a:rPr lang="ru-RU" sz="4400" dirty="0"/>
              <a:t>интегративный, долгосрочный, групповой проект</a:t>
            </a:r>
            <a:br>
              <a:rPr lang="ru-RU" sz="4400" dirty="0"/>
            </a:br>
            <a:endParaRPr lang="ru-RU" sz="4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CFE630-1487-40EA-AF9B-5FFB592CF0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dirty="0"/>
              <a:t>«Книжка на ладошке»</a:t>
            </a:r>
          </a:p>
        </p:txBody>
      </p:sp>
    </p:spTree>
    <p:extLst>
      <p:ext uri="{BB962C8B-B14F-4D97-AF65-F5344CB8AC3E}">
        <p14:creationId xmlns:p14="http://schemas.microsoft.com/office/powerpoint/2010/main" val="27078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3A4F282-83A2-4030-A514-BE7080F81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412" y="1173480"/>
            <a:ext cx="9771182" cy="5044440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br>
              <a:rPr lang="ru-RU" sz="2800" dirty="0"/>
            </a:br>
            <a:r>
              <a:rPr lang="ru-RU" sz="3200" dirty="0"/>
              <a:t>1. изучить интерес к чтению в семьях;</a:t>
            </a:r>
            <a:br>
              <a:rPr lang="ru-RU" sz="3200" dirty="0"/>
            </a:br>
            <a:r>
              <a:rPr lang="ru-RU" sz="3200" dirty="0"/>
              <a:t>2. разработать план мероприятий по вовлечению членов семей в проект «</a:t>
            </a:r>
            <a:r>
              <a:rPr lang="ru-RU" sz="3200" u="sng" dirty="0"/>
              <a:t>Книжка на ладошке</a:t>
            </a:r>
            <a:r>
              <a:rPr lang="ru-RU" sz="3200" dirty="0"/>
              <a:t>»;</a:t>
            </a:r>
            <a:br>
              <a:rPr lang="ru-RU" sz="3200" dirty="0"/>
            </a:br>
            <a:r>
              <a:rPr lang="ru-RU" sz="3200" dirty="0"/>
              <a:t>3. реализовать план в образовательной практике в группе:</a:t>
            </a:r>
          </a:p>
          <a:p>
            <a:pPr marL="0" indent="0" fontAlgn="base">
              <a:buNone/>
            </a:pPr>
            <a:r>
              <a:rPr lang="ru-RU" sz="3200" dirty="0"/>
              <a:t>— создать библиотеку в группе;</a:t>
            </a:r>
            <a:br>
              <a:rPr lang="ru-RU" sz="3200" dirty="0"/>
            </a:br>
            <a:r>
              <a:rPr lang="ru-RU" sz="3200" dirty="0"/>
              <a:t>— вовлечь родителей в образовательный процесс на основе выявленных интересов;</a:t>
            </a:r>
          </a:p>
          <a:p>
            <a:pPr marL="0" indent="0" fontAlgn="base">
              <a:buNone/>
            </a:pPr>
            <a:r>
              <a:rPr lang="ru-RU" sz="3200" dirty="0"/>
              <a:t>— создать условия для творческого самовыражения субъектов образовательного процесса через совместные детско-родительские семейные чтения;</a:t>
            </a:r>
            <a:br>
              <a:rPr lang="ru-RU" sz="3200" dirty="0"/>
            </a:br>
            <a:r>
              <a:rPr lang="ru-RU" sz="3200" dirty="0"/>
              <a:t>4. проанализировать результаты, выявить эффективность и возможности трансляции данного опыта. </a:t>
            </a:r>
            <a:endParaRPr lang="ru-RU" sz="3200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87880" y="486549"/>
            <a:ext cx="71628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 </a:t>
            </a:r>
            <a:r>
              <a:rPr lang="ru-RU" sz="3200" u="sng" dirty="0"/>
              <a:t>Задачи проекта «Книжка на ладошке»:</a:t>
            </a:r>
            <a:br>
              <a:rPr lang="ru-RU" sz="3200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9843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62D731-C206-4D14-8D21-EBB031D7E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35A1D4-B2A8-409F-B8D5-377C1D979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534572"/>
            <a:ext cx="10986867" cy="5341296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12800" u="sng" dirty="0"/>
              <a:t>Этапы реализации проекта</a:t>
            </a:r>
            <a:r>
              <a:rPr lang="ru-RU" sz="12800" dirty="0"/>
              <a:t>.</a:t>
            </a:r>
          </a:p>
          <a:p>
            <a:pPr marL="0" indent="0">
              <a:buNone/>
            </a:pPr>
            <a:r>
              <a:rPr lang="ru-RU" sz="11200" dirty="0"/>
              <a:t>I этап – подготовительный (накопление знаний).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анкетирование родителей;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разработка плана реализации проекта;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создание библиотеки для детей и родителей в группе;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подбор наглядно-дидактического материала, иллюстраций.</a:t>
            </a:r>
          </a:p>
          <a:p>
            <a:pPr marL="0" indent="0">
              <a:buNone/>
            </a:pPr>
            <a:r>
              <a:rPr lang="ru-RU" sz="11200" dirty="0"/>
              <a:t>II этап – основной (совместная деятельность детей и родителей):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чтение литературных произведений дома;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оформление работ детей;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совместная деятельность педагога и детей в группе (по поводу прочитанных дома произведений);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ru-RU" sz="11200" dirty="0"/>
              <a:t>    •	консультации.</a:t>
            </a:r>
          </a:p>
          <a:p>
            <a:pPr marL="0" indent="0">
              <a:buNone/>
            </a:pPr>
            <a:r>
              <a:rPr lang="ru-RU" sz="11200" dirty="0"/>
              <a:t>III этап – заключительный- анализ и презентация проекта «Книжка на ладошке».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0513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3A4F282-83A2-4030-A514-BE7080F81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212" y="1065628"/>
            <a:ext cx="9771182" cy="5074010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endParaRPr lang="ru-RU" sz="3200" u="sng" dirty="0"/>
          </a:p>
          <a:p>
            <a:pPr marL="0" indent="0" algn="ctr" fontAlgn="base">
              <a:buNone/>
            </a:pPr>
            <a:r>
              <a:rPr lang="ru-RU" sz="3200" u="sng" dirty="0"/>
              <a:t>Сроки реализации проекта «Книжка на ладошке»</a:t>
            </a:r>
          </a:p>
          <a:p>
            <a:pPr marL="0" indent="0" algn="ctr" fontAlgn="base">
              <a:buNone/>
            </a:pPr>
            <a:endParaRPr lang="ru-RU" sz="3200" u="sng" dirty="0"/>
          </a:p>
          <a:p>
            <a:pPr marL="0" lvl="0" indent="0" algn="ctr" fontAlgn="base">
              <a:buNone/>
            </a:pPr>
            <a:r>
              <a:rPr lang="ru-RU" sz="2800" dirty="0"/>
              <a:t>Подготовительный: 20.10.17-20.11.17г.</a:t>
            </a:r>
          </a:p>
          <a:p>
            <a:pPr marL="0" indent="0" algn="ctr" fontAlgn="base">
              <a:buNone/>
            </a:pPr>
            <a:r>
              <a:rPr lang="ru-RU" sz="2800" dirty="0"/>
              <a:t>Практический: 21.11.17г. -30.04.18г.</a:t>
            </a:r>
          </a:p>
          <a:p>
            <a:pPr marL="0" lvl="0" indent="0" algn="ctr" fontAlgn="base">
              <a:buNone/>
            </a:pPr>
            <a:r>
              <a:rPr lang="ru-RU" sz="2800" dirty="0"/>
              <a:t>Заключительный: 30.04.18-30.05.18г.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398435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319</TotalTime>
  <Words>163</Words>
  <Application>Microsoft Office PowerPoint</Application>
  <PresentationFormat>Широкоэкранный</PresentationFormat>
  <Paragraphs>43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Garamond</vt:lpstr>
      <vt:lpstr>Натуральные материалы</vt:lpstr>
      <vt:lpstr>Презентация педагогическому коллективу МАДОУ детский сад № 48 проектов  «Читаем вместе», «Книжка на ладошке». </vt:lpstr>
      <vt:lpstr> Практико-ориентированный, интегративный, долгосрочный, групповой проект </vt:lpstr>
      <vt:lpstr>Участники проекта: дети, родители, воспитатели, учитель-логопед.  </vt:lpstr>
      <vt:lpstr> В статье 44 Закона «Об образовании в РФ» говорится: «Родители (законные представители) обязаны заложить основы физического, нравственного и интеллектуального развития личности ребенка».   Родители, находящиеся в режиме нехватки свободного времени, недостаточно времени уделяют общению с детьми.  </vt:lpstr>
      <vt:lpstr>   Цель проекта. Реализация новой формы взаимодействия с родителями для эффективного сотрудничества ДОУ с семьёй и вовлечение семьи в единое образовательное пространство, повышение психолого-педагогической компетентности родителей в вопросах детско-родительских отношений, вовлечения родителей в образовательный процесс ДОУ как полноправных субъектов деятельности. </vt:lpstr>
      <vt:lpstr>                                              Задачи проекта «Читаем вместе»:  1. изучить интерес к чтению в семьях;  2. разработать план мероприятий по вовлечению членов семей в проект «Читаем вместе»;  3. реализовать план в образовательной практике в группе: — вовлечь родителей в образовательный процесс на основе выявленных интересов; — создать условия для творческого самовыражения субъектов образовательного процесса через совместные творческие мероприятия;  4. проанализировать результаты, выявить эффективность и возможности трансляции данного опыта.  </vt:lpstr>
      <vt:lpstr>                                         Формы работы над проектом   Информационно – аналитические: анкетирование, опросы, консультации.  Наглядно-информационные формы: открытый показ непосредственной образовательной деятельности для родителей, материалы в «родительских уголках» групп, фотоотчеты о проведенных мероприятиях.  Досуговые: совместные литературные чтения, зарисовка по произведению, театрализованная деятельность.  Итоговое мероприятие проекта - выставка фотографий «Читаем вместе». </vt:lpstr>
      <vt:lpstr>                                 Этапы реализации проекта. I этап – подготовительный (накопление знаний):    • анкетирование родителей;    • разработка плана реализации проекта;    • подбор методической литературы для реализации проекта;    • подбор наглядно-дидактического материала, художественной                    литературы, иллюстраций, организация развивающей среды в            группе. II этап – основной (совместная деятельность детей и родителей): • литературные чтения; • выставки; • консультации. III этап – заключительный (результат):      анализ и презентация проекта «Читаем вместе». </vt:lpstr>
      <vt:lpstr>Сроки и этапы реализации проекта «Читаем вместе»  Подготовительный - 20.10.17-20.11.17г. Практический - 21.11.17г. -30.04.18г. Заключительный - 30.04.18-30.05.18г. </vt:lpstr>
      <vt:lpstr>Практико-ориентированный, интегративный, долгосрочный, групповой проект </vt:lpstr>
      <vt:lpstr>Презентация PowerPoint</vt:lpstr>
      <vt:lpstr>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Практико-ориентированный, интегративный, долгосрочный, групповой проект</dc:title>
  <dc:creator>лилия ваизова</dc:creator>
  <cp:lastModifiedBy>лилия ваизова</cp:lastModifiedBy>
  <cp:revision>17</cp:revision>
  <dcterms:created xsi:type="dcterms:W3CDTF">2017-11-28T15:43:10Z</dcterms:created>
  <dcterms:modified xsi:type="dcterms:W3CDTF">2017-12-19T18:57:00Z</dcterms:modified>
</cp:coreProperties>
</file>