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80" r:id="rId4"/>
    <p:sldId id="270" r:id="rId5"/>
    <p:sldId id="273" r:id="rId6"/>
    <p:sldId id="271" r:id="rId7"/>
    <p:sldId id="272" r:id="rId8"/>
    <p:sldId id="264" r:id="rId9"/>
    <p:sldId id="263" r:id="rId10"/>
    <p:sldId id="269" r:id="rId11"/>
    <p:sldId id="268" r:id="rId12"/>
    <p:sldId id="259" r:id="rId13"/>
    <p:sldId id="258" r:id="rId14"/>
    <p:sldId id="278" r:id="rId15"/>
    <p:sldId id="279" r:id="rId16"/>
    <p:sldId id="274" r:id="rId17"/>
    <p:sldId id="276" r:id="rId18"/>
    <p:sldId id="277" r:id="rId19"/>
    <p:sldId id="282" r:id="rId20"/>
    <p:sldId id="265" r:id="rId21"/>
    <p:sldId id="275" r:id="rId22"/>
    <p:sldId id="266" r:id="rId23"/>
    <p:sldId id="28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F7B14AF-D76D-490F-BD32-EC6522A2A565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54960800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5257582-26C2-4143-9C44-D0D78E356BFB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1398732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7F4A19-3A96-49AC-AC11-BADCAF7BB3D6}" type="datetime1">
              <a:rPr lang="ru-RU" smtClean="0">
                <a:solidFill>
                  <a:srgbClr val="FFF39D"/>
                </a:solidFill>
              </a:rPr>
              <a:pPr/>
              <a:t>08.04.2024</a:t>
            </a:fld>
            <a:endParaRPr lang="ru-RU">
              <a:solidFill>
                <a:srgbClr val="FFF39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>
              <a:solidFill>
                <a:srgbClr val="FFF39D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45288060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D3214-E09C-4A53-BE2A-6859CC393A7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1655139963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90EC-D216-401A-8D32-FBB2327012F8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2205838696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6A6881-CC77-414E-9AF1-3871A5C2315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4316734"/>
      </p:ext>
    </p:extLst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E0BA3-5A7C-4C2C-9DD1-1D3A620B9E0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01857250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1078C29-7510-4F7A-9498-778AE7AB0930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2833793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1A2C28-FFD9-4B7D-8C1F-29340F0CD92D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01322215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4992E-354A-4154-A791-82BD39A07D1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656024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33516-041F-4CC7-9A42-F28A3132E9A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85786153"/>
      </p:ext>
    </p:extLst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F7B14AF-D76D-490F-BD32-EC6522A2A565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48048121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5257582-26C2-4143-9C44-D0D78E356BFB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0483435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7F4A19-3A96-49AC-AC11-BADCAF7BB3D6}" type="datetime1">
              <a:rPr lang="ru-RU" smtClean="0">
                <a:solidFill>
                  <a:srgbClr val="FFF39D"/>
                </a:solidFill>
              </a:rPr>
              <a:pPr/>
              <a:t>08.04.2024</a:t>
            </a:fld>
            <a:endParaRPr lang="ru-RU">
              <a:solidFill>
                <a:srgbClr val="FFF39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>
              <a:solidFill>
                <a:srgbClr val="FFF39D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9440956"/>
      </p:ext>
    </p:extLst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D3214-E09C-4A53-BE2A-6859CC393A7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1943095387"/>
      </p:ext>
    </p:extLst>
  </p:cSld>
  <p:clrMapOvr>
    <a:masterClrMapping/>
  </p:clrMapOvr>
  <p:transition spd="med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90EC-D216-401A-8D32-FBB2327012F8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95188687"/>
      </p:ext>
    </p:extLst>
  </p:cSld>
  <p:clrMapOvr>
    <a:masterClrMapping/>
  </p:clrMapOvr>
  <p:transition spd="med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6A6881-CC77-414E-9AF1-3871A5C2315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6241440"/>
      </p:ext>
    </p:extLst>
  </p:cSld>
  <p:clrMapOvr>
    <a:masterClrMapping/>
  </p:clrMapOvr>
  <p:transition spd="med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E0BA3-5A7C-4C2C-9DD1-1D3A620B9E0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5459634"/>
      </p:ext>
    </p:extLst>
  </p:cSld>
  <p:clrMapOvr>
    <a:masterClrMapping/>
  </p:clrMapOvr>
  <p:transition spd="med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1078C29-7510-4F7A-9498-778AE7AB0930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6012668"/>
      </p:ext>
    </p:extLst>
  </p:cSld>
  <p:clrMapOvr>
    <a:masterClrMapping/>
  </p:clrMapOvr>
  <p:transition spd="med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1A2C28-FFD9-4B7D-8C1F-29340F0CD92D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2789499"/>
      </p:ext>
    </p:extLst>
  </p:cSld>
  <p:clrMapOvr>
    <a:masterClrMapping/>
  </p:clrMapOvr>
  <p:transition spd="med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4992E-354A-4154-A791-82BD39A07D1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0836196"/>
      </p:ext>
    </p:extLst>
  </p:cSld>
  <p:clrMapOvr>
    <a:masterClrMapping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33516-041F-4CC7-9A42-F28A3132E9A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37039913"/>
      </p:ext>
    </p:extLst>
  </p:cSld>
  <p:clrMapOvr>
    <a:masterClrMapping/>
  </p:clrMapOvr>
  <p:transition spd="med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F7B14AF-D76D-490F-BD32-EC6522A2A565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4745474"/>
      </p:ext>
    </p:extLst>
  </p:cSld>
  <p:clrMapOvr>
    <a:masterClrMapping/>
  </p:clrMapOvr>
  <p:transition spd="med"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5257582-26C2-4143-9C44-D0D78E356BFB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9358930"/>
      </p:ext>
    </p:extLst>
  </p:cSld>
  <p:clrMapOvr>
    <a:masterClrMapping/>
  </p:clrMapOvr>
  <p:transition spd="med"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7F4A19-3A96-49AC-AC11-BADCAF7BB3D6}" type="datetime1">
              <a:rPr lang="ru-RU" smtClean="0">
                <a:solidFill>
                  <a:srgbClr val="FFF39D"/>
                </a:solidFill>
              </a:rPr>
              <a:pPr/>
              <a:t>08.04.2024</a:t>
            </a:fld>
            <a:endParaRPr lang="ru-RU">
              <a:solidFill>
                <a:srgbClr val="FFF39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>
              <a:solidFill>
                <a:srgbClr val="FFF39D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78794918"/>
      </p:ext>
    </p:extLst>
  </p:cSld>
  <p:clrMapOvr>
    <a:masterClrMapping/>
  </p:clrMapOvr>
  <p:transition spd="med"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D3214-E09C-4A53-BE2A-6859CC393A7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4045654894"/>
      </p:ext>
    </p:extLst>
  </p:cSld>
  <p:clrMapOvr>
    <a:masterClrMapping/>
  </p:clrMapOvr>
  <p:transition spd="med"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E90EC-D216-401A-8D32-FBB2327012F8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="" xmlns:p14="http://schemas.microsoft.com/office/powerpoint/2010/main" val="574429892"/>
      </p:ext>
    </p:extLst>
  </p:cSld>
  <p:clrMapOvr>
    <a:masterClrMapping/>
  </p:clrMapOvr>
  <p:transition spd="med"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6A6881-CC77-414E-9AF1-3871A5C2315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848808"/>
      </p:ext>
    </p:extLst>
  </p:cSld>
  <p:clrMapOvr>
    <a:masterClrMapping/>
  </p:clrMapOvr>
  <p:transition spd="med"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E0BA3-5A7C-4C2C-9DD1-1D3A620B9E0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8616757"/>
      </p:ext>
    </p:extLst>
  </p:cSld>
  <p:clrMapOvr>
    <a:masterClrMapping/>
  </p:clrMapOvr>
  <p:transition spd="med"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1078C29-7510-4F7A-9498-778AE7AB0930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8257389"/>
      </p:ext>
    </p:extLst>
  </p:cSld>
  <p:clrMapOvr>
    <a:masterClrMapping/>
  </p:clrMapOvr>
  <p:transition spd="med"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1A2C28-FFD9-4B7D-8C1F-29340F0CD92D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9324128"/>
      </p:ext>
    </p:extLst>
  </p:cSld>
  <p:clrMapOvr>
    <a:masterClrMapping/>
  </p:clrMapOvr>
  <p:transition spd="med"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4992E-354A-4154-A791-82BD39A07D1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3148359"/>
      </p:ext>
    </p:extLst>
  </p:cSld>
  <p:clrMapOvr>
    <a:masterClrMapping/>
  </p:clrMapOvr>
  <p:transition spd="med"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33516-041F-4CC7-9A42-F28A3132E9A2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66200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ECFD22-71D0-4CBA-9E12-F8533BE0887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4990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ipe dir="r"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ECFD22-71D0-4CBA-9E12-F8533BE0887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2094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wipe dir="r"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ECFD22-71D0-4CBA-9E12-F8533BE08871}" type="datetime1">
              <a:rPr lang="ru-RU" smtClean="0">
                <a:solidFill>
                  <a:srgbClr val="575F6D"/>
                </a:solidFill>
              </a:rPr>
              <a:pPr/>
              <a:t>08.04.2024</a:t>
            </a:fld>
            <a:endParaRPr lang="ru-RU">
              <a:solidFill>
                <a:srgbClr val="575F6D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575F6D"/>
              </a:solidFill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B1B84AB-6190-4DA5-96C5-22410CB6E1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4025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ipe dir="r"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Родительское собрание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«Коррекционная речевая группа»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149418" y="-643899"/>
            <a:ext cx="5639134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527050" algn="l"/>
                <a:tab pos="1704975" algn="l"/>
              </a:tabLst>
            </a:pP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527050" algn="l"/>
                <a:tab pos="1704975" algn="l"/>
              </a:tabLst>
            </a:pP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527050" algn="l"/>
                <a:tab pos="1704975" algn="l"/>
              </a:tabLst>
            </a:pP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527050" algn="l"/>
                <a:tab pos="1704975" algn="l"/>
              </a:tabLst>
            </a:pP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527050" algn="l"/>
                <a:tab pos="1704975" algn="l"/>
              </a:tabLst>
            </a:pP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527050" algn="l"/>
                <a:tab pos="1704975" algn="l"/>
              </a:tabLst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Цель коррекционно-образовательной работы в группе компенсирующей направленности для детей с тяжелыми нарушениями речи в возрасте с 5 до 6лет - выравнивание речевого и психофизического развития детей и обеспечение всестороннего гармоничного развития, развития физических, духовно-нравственных, интеллектуальных и художественно-эстетических качеств дошкольников. </a:t>
            </a:r>
          </a:p>
          <a:p>
            <a:pPr indent="450850" algn="just" fontAlgn="base">
              <a:spcBef>
                <a:spcPct val="0"/>
              </a:spcBef>
              <a:spcAft>
                <a:spcPct val="0"/>
              </a:spcAft>
              <a:tabLst>
                <a:tab pos="527050" algn="l"/>
                <a:tab pos="1704975" algn="l"/>
              </a:tabLst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Образовательный процесс предусматривает полную интеграцию действий всех специалистов учреждения и родителей дошкольников.</a:t>
            </a:r>
          </a:p>
        </p:txBody>
      </p:sp>
      <p:pic>
        <p:nvPicPr>
          <p:cNvPr id="16386" name="Picture 2" descr="H:\Дет.сад\Картинки, рисунки\Дети и взрослые\дети рисую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44824"/>
            <a:ext cx="3041914" cy="2714644"/>
          </a:xfrm>
          <a:prstGeom prst="rect">
            <a:avLst/>
          </a:prstGeom>
          <a:noFill/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B0A05F9E-0CD9-4187-B2AC-2DEE3A141CC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449" y="16816"/>
            <a:ext cx="8663167" cy="8535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43664240"/>
      </p:ext>
    </p:extLst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16632"/>
            <a:ext cx="8424936" cy="6840760"/>
          </a:xfrm>
        </p:spPr>
        <p:txBody>
          <a:bodyPr>
            <a:normAutofit/>
          </a:bodyPr>
          <a:lstStyle/>
          <a:p>
            <a:pPr marL="0" lvl="0" indent="0" algn="ctr">
              <a:buClr>
                <a:srgbClr val="FE8637"/>
              </a:buClr>
              <a:buNone/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ориентиры на этапе завершения дошкольного образования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Ребенок: </a:t>
            </a:r>
            <a:endParaRPr lang="ru-RU" sz="1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обладает сформированной мотивацией к школьному обучению;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•правильно произносит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звуки;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умеет подбирать синонимы,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антонимы, однокоренные слова, образовывать сложные слова; 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употребляет грамматические формы слова;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осуществляет слуховую и </a:t>
            </a:r>
            <a:r>
              <a:rPr lang="ru-RU" sz="1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звукопроизносительную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дифференциацию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звуков; 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способен осуществлять слоговой, фонематический анализ и синтез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владеет понятиями «слово», «слог», «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предложение», умеет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составлять графические схемы слогов, слов, предложений; </a:t>
            </a:r>
          </a:p>
          <a:p>
            <a:pPr mar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воспроизводит слова различной звуко-слоговой структуры; </a:t>
            </a: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знает печатные буквы (без употребления алфавитных названий),умеет их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воспроизводить;</a:t>
            </a: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умеет строить сложносочиненные и сложноподчиненные предложения;</a:t>
            </a:r>
          </a:p>
          <a:p>
            <a:pPr mar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• составляет различные виды описательных и творческих рассказов; </a:t>
            </a:r>
          </a:p>
          <a:p>
            <a:pPr marL="0" indent="0">
              <a:buClr>
                <a:srgbClr val="FE8637"/>
              </a:buClr>
              <a:buNone/>
            </a:pP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умеет осмысливать образные выражения и объяснять смысл поговорок (при необходимости прибегает к помощи взрослого).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3824384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404664"/>
            <a:ext cx="7992888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Комплектование.</a:t>
            </a:r>
          </a:p>
          <a:p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группу зачисляются дети с тяжелыми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нарушениями речи по рекомендации ТПМПК.</a:t>
            </a:r>
          </a:p>
          <a:p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ОНР </a:t>
            </a:r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(общее недоразвитие речи) - нарушение речи, которое при нормальном слухе и интеллекте резко задерживает формирование 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всех компонентов языка. 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		У </a:t>
            </a:r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детей отмечаются: </a:t>
            </a:r>
          </a:p>
          <a:p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нарушение звукопроизношения;</a:t>
            </a:r>
          </a:p>
          <a:p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едоразвитие фонематического слуха (возможностью воспринимать, дифференцировать и выделять фонемы родного языка</a:t>
            </a:r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2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3.скудный словарный запас 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отставание в формировании грамматического </a:t>
            </a:r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строя речи;</a:t>
            </a:r>
          </a:p>
          <a:p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4.низкий уровень развития связной речи.</a:t>
            </a:r>
          </a:p>
          <a:p>
            <a:r>
              <a:rPr lang="ru-RU" sz="22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Совокупность </a:t>
            </a:r>
            <a:r>
              <a:rPr lang="ru-RU" sz="22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перечисленных нарушений служит серьезным препятствием в овладении программой детского сада общего типа, а в дальнейшем и программой общеобразовательной школы. </a:t>
            </a:r>
            <a:r>
              <a:rPr lang="ru-RU" sz="2200" dirty="0"/>
              <a:t/>
            </a:r>
            <a:br>
              <a:rPr lang="ru-RU" sz="2200" dirty="0"/>
            </a:br>
            <a:endParaRPr lang="ru-RU" sz="2200" dirty="0"/>
          </a:p>
        </p:txBody>
      </p:sp>
    </p:spTree>
    <p:extLst>
      <p:ext uri="{BB962C8B-B14F-4D97-AF65-F5344CB8AC3E}">
        <p14:creationId xmlns="" xmlns:p14="http://schemas.microsoft.com/office/powerpoint/2010/main" val="3392019679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-23437"/>
            <a:ext cx="7281890" cy="582594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характеристика особенностей развития детей с ТНР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47608" y="538691"/>
            <a:ext cx="8072494" cy="554528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Первый уровень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речевого развития</a:t>
            </a:r>
          </a:p>
          <a:p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Речевые средства ребенка ограничены,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пассивный и активный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словарь практически не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сформированы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состоят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из звукоподражаний,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лепетных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 слов.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Отсутствует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понимание категорий числа существительных и глаголов, времени, рода, падежа. Произношение звуков носит диффузный характер, фонематическое развитие находится в зачаточном состоянии. Ограничена способность восприятия и воспроизведения слоговой структуры слова.</a:t>
            </a:r>
          </a:p>
          <a:p>
            <a:pPr marL="0" indent="0"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Второй уровень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речевого развития </a:t>
            </a:r>
          </a:p>
          <a:p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Речевая активность возрастает. Активный словарный запас расширяется за счет обиходной предметной и глагольной лексики. Возможно использование местоимений, союзов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простых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предлогов. В самостоятельных высказываниях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есть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простые нераспространенные предложения.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Грубые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ошибки в употреблении грамматических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конструкций. Понимание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обращенной речи значительно развивается, хотя пассивный словарный запас ограничен, не сформирован предметный и глагольный словарь, связанный с трудовыми действиями взрослых, растительным и животным миром. Отмечается незнание основных и оттенков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цветов, геометрических фигур, названий времен года.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Типичны грубые нарушения слоговой структуры  слов. У детей выявляется большое количество несформированных звуков</a:t>
            </a:r>
          </a:p>
          <a:p>
            <a:pPr marL="0" indent="0">
              <a:buNone/>
            </a:pPr>
            <a:r>
              <a:rPr lang="ru-RU" sz="5600" b="1" dirty="0">
                <a:latin typeface="Times New Roman" pitchFamily="18" charset="0"/>
                <a:cs typeface="Times New Roman" pitchFamily="18" charset="0"/>
              </a:rPr>
              <a:t>Третий уровень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речевого развития </a:t>
            </a:r>
          </a:p>
          <a:p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характеризуется наличием развернутой фразовой речи с элементами лексико-грамматического и фонетико-фонематического недоразвития. Отмечаются попытки употребления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предложений 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сложных конструкций. Лексика ребенка включает все части речи. При этом может наблюдаться неточное употребление лексических значений слов. Появляются первые навыки словообразования. Ребенок образует существительные и прилагательные с уменьшительными суффиксами, глаголы движения с приставками. Отмечаются трудности при образовании прилагательных от существительных. По-прежнему отмечаются множественные </a:t>
            </a:r>
            <a:r>
              <a:rPr lang="ru-RU" sz="5600" dirty="0" err="1">
                <a:latin typeface="Times New Roman" pitchFamily="18" charset="0"/>
                <a:cs typeface="Times New Roman" pitchFamily="18" charset="0"/>
              </a:rPr>
              <a:t>аграмматизмы</a:t>
            </a:r>
            <a:r>
              <a:rPr lang="ru-RU" sz="5600" dirty="0">
                <a:latin typeface="Times New Roman" pitchFamily="18" charset="0"/>
                <a:cs typeface="Times New Roman" pitchFamily="18" charset="0"/>
              </a:rPr>
              <a:t>. Ребенок может неправильно употреблять предлоги, допускает ошибки в согласовании прилагательных и числительных . Характерно недифференцированное произношение звуков, причем замены могут быть нестойкими. Недостатки произношения могут выражаться в искажении, замене или смешении звуков. Более устойчивым становится произношение слов сложной слоговой структуры. Ребенок может повторять трех- и четырехсложные слова вслед за взрослым, но искажает их в речевом потоке. Понимание   к норме, хотя отмечается недостаточное понимание значений слов, выраженных приставками и суффиксами.</a:t>
            </a:r>
          </a:p>
          <a:p>
            <a:endParaRPr lang="ru-RU" sz="29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32801667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57158" y="214290"/>
            <a:ext cx="8247290" cy="642942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реализации </a:t>
            </a:r>
          </a:p>
          <a:p>
            <a:pPr marL="0" indent="0" algn="ctr">
              <a:buNone/>
            </a:pPr>
            <a: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деятельности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деятельность рассчитана на пятидневную рабочую неделю с 1сентября по 30 мая.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недели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начале сентября и две в конце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отводятся на диагностику уровня знаний и умения детей по всем разделам программы. В летний период непосредственная образовательная деятельность не рекомендуется. Проводятся спортивные и подвижные игры, праздники, экскурсии, а также увеличивается продолжительность прогулок.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строится на комплексно-тематическом принципе с учетом интеграции образовательных областей. Построение образовательного процесса вокруг центральной темы помогает организовать информацию оптимальным способом и избежать неоправданного дробления детской деятельности по образовательным областям. </a:t>
            </a:r>
          </a:p>
        </p:txBody>
      </p:sp>
    </p:spTree>
    <p:extLst>
      <p:ext uri="{BB962C8B-B14F-4D97-AF65-F5344CB8AC3E}">
        <p14:creationId xmlns="" xmlns:p14="http://schemas.microsoft.com/office/powerpoint/2010/main" val="1656162928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490066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7467600" cy="5330968"/>
          </a:xfrm>
        </p:spPr>
        <p:txBody>
          <a:bodyPr>
            <a:normAutofit lnSpcReduction="10000"/>
          </a:bodyPr>
          <a:lstStyle/>
          <a:p>
            <a:pPr marL="457200" indent="-4572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Первый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блок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8.00 до 9.00 часов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marL="457200" indent="-4572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совместная деятельность воспитателя с ребенком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0" indent="-45720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свободная самостоятельная деятельность детей.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Второй блок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9.00 до 11.00 часов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-непосредственно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образовательная деятельность с квалифицированной коррекцией недостатков речевого развития детей в форме игровых занятий. 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Третий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блок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15.30 до 17.30 часов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коррекционная, развивающая деятельность детей со взрослыми, осуществляющими образовательный процесс;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- самостоятельная деятельность детей и их совместная деятельность с воспитателем.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4755A76-7E0E-40FA-8239-CFEE4651BDF2}"/>
              </a:ext>
            </a:extLst>
          </p:cNvPr>
          <p:cNvSpPr txBox="1"/>
          <p:nvPr/>
        </p:nvSpPr>
        <p:spPr>
          <a:xfrm>
            <a:off x="457200" y="274638"/>
            <a:ext cx="74676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2800" b="1" i="0" u="none" strike="noStrike" kern="1200" cap="small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Режим</a:t>
            </a:r>
            <a:r>
              <a:rPr kumimoji="0" lang="ru-RU" sz="2800" b="0" i="0" u="none" strike="noStrike" kern="1200" cap="small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800" b="1" i="0" u="none" strike="noStrike" kern="1200" cap="small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пребывания воспитанников в группе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66297450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16632"/>
            <a:ext cx="8424936" cy="6624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организации </a:t>
            </a:r>
          </a:p>
          <a:p>
            <a:pPr marL="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деятельности</a:t>
            </a:r>
          </a:p>
          <a:p>
            <a:pPr marL="0" indent="0">
              <a:buNone/>
            </a:pPr>
            <a:r>
              <a:rPr lang="ru-RU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групповые, подгрупповые  занятия (17 занятий),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-подгрупповые и индивидуальные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коррекционные занятия (3).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группового занятия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 старшей группе 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минут;  в подготовительной к школе группе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Ежедневно во второй половине дня воспитателем проводятся индивидуальные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подгрупповые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коррекционные занятия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 по заданию учителя-логопеда.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37B9D89-1D00-4360-BADF-7A2C7F6345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48" y="4357694"/>
            <a:ext cx="2831363" cy="2123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88D4D3A2-48FE-4C9D-9AAC-467346287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1151"/>
          <a:stretch/>
        </p:blipFill>
        <p:spPr>
          <a:xfrm>
            <a:off x="4572000" y="4429132"/>
            <a:ext cx="3186790" cy="2123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205562012"/>
      </p:ext>
    </p:extLst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043890" cy="100013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Образовательные области, обеспечивающие разностороннее развитие детей с ТНР по ФГОС ДО: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699792" y="1568738"/>
            <a:ext cx="3528391" cy="1068173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Социально-</a:t>
            </a:r>
          </a:p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коммуникативное </a:t>
            </a:r>
          </a:p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5000628" y="4857760"/>
            <a:ext cx="2571768" cy="1009649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Художественно-</a:t>
            </a:r>
          </a:p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эстетическое </a:t>
            </a:r>
          </a:p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5214941" y="3286124"/>
            <a:ext cx="3286149" cy="1000132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Речевое </a:t>
            </a:r>
          </a:p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1857356" y="4857760"/>
            <a:ext cx="2428892" cy="107157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Физическое </a:t>
            </a:r>
          </a:p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285720" y="3286124"/>
            <a:ext cx="3286148" cy="1006476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Познавательное </a:t>
            </a:r>
          </a:p>
          <a:p>
            <a:pPr algn="ctr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</a:p>
        </p:txBody>
      </p:sp>
      <p:cxnSp>
        <p:nvCxnSpPr>
          <p:cNvPr id="24588" name="AutoShape 12"/>
          <p:cNvCxnSpPr>
            <a:cxnSpLocks noChangeShapeType="1"/>
          </p:cNvCxnSpPr>
          <p:nvPr/>
        </p:nvCxnSpPr>
        <p:spPr bwMode="auto">
          <a:xfrm flipH="1">
            <a:off x="2000233" y="2564904"/>
            <a:ext cx="699559" cy="73153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24590" name="AutoShape 14"/>
          <p:cNvCxnSpPr>
            <a:cxnSpLocks noChangeShapeType="1"/>
            <a:stCxn id="24580" idx="2"/>
            <a:endCxn id="24580" idx="2"/>
          </p:cNvCxnSpPr>
          <p:nvPr/>
        </p:nvCxnSpPr>
        <p:spPr bwMode="auto">
          <a:xfrm>
            <a:off x="4463988" y="2636911"/>
            <a:ext cx="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24592" name="AutoShape 16"/>
          <p:cNvCxnSpPr>
            <a:cxnSpLocks noChangeShapeType="1"/>
          </p:cNvCxnSpPr>
          <p:nvPr/>
        </p:nvCxnSpPr>
        <p:spPr bwMode="auto">
          <a:xfrm>
            <a:off x="6228183" y="2586963"/>
            <a:ext cx="792088" cy="72008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24593" name="AutoShape 17"/>
          <p:cNvCxnSpPr>
            <a:cxnSpLocks noChangeShapeType="1"/>
          </p:cNvCxnSpPr>
          <p:nvPr/>
        </p:nvCxnSpPr>
        <p:spPr bwMode="auto">
          <a:xfrm rot="16200000" flipH="1">
            <a:off x="2071670" y="4286256"/>
            <a:ext cx="571504" cy="57150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24594" name="AutoShape 18"/>
          <p:cNvCxnSpPr>
            <a:cxnSpLocks noChangeShapeType="1"/>
          </p:cNvCxnSpPr>
          <p:nvPr/>
        </p:nvCxnSpPr>
        <p:spPr bwMode="auto">
          <a:xfrm>
            <a:off x="4283968" y="5301208"/>
            <a:ext cx="714950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24595" name="AutoShape 19"/>
          <p:cNvCxnSpPr>
            <a:cxnSpLocks noChangeShapeType="1"/>
          </p:cNvCxnSpPr>
          <p:nvPr/>
        </p:nvCxnSpPr>
        <p:spPr bwMode="auto">
          <a:xfrm flipV="1">
            <a:off x="6660232" y="4293096"/>
            <a:ext cx="643512" cy="57606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</p:cxnSp>
    </p:spTree>
    <p:extLst>
      <p:ext uri="{BB962C8B-B14F-4D97-AF65-F5344CB8AC3E}">
        <p14:creationId xmlns="" xmlns:p14="http://schemas.microsoft.com/office/powerpoint/2010/main" val="857671475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31802"/>
            <a:ext cx="8640960" cy="698477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коррекционных, развивающих и воспитательных задач обеспечивается благодаря комплексному подходу и взаимосвязи в работе педагогического состава и родителей.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область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«Речевое развитие».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Работой руководит учитель-логопед; воспитатели, педагог-психолог и музыкальный руководитель подключаются, планируя свои занятия в соответствии с рекомендациями.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«Познавательное развитие».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работе участвуют педагог-психолог, воспитатели, учитель-логопед.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«Социально-коммуникативное развитие».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осуществляет руководство работой по сенсорному развитию и развитию психических функций.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«Физическое развитие».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планирует и ведет  воспитатель. 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- ведущий специалист в работе по ознакомлению с окружающей действительностью, художественной литературой, по развитию временных, пространственных и элементарных математических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развитие».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этой работе участвуют воспитатель, музыкальный руководитель, осуществляющий работу по музыкальному развитию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детей, логопед.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6997875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Логопедические занятия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147248" cy="54212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Фронтальные занятия проводятся логопедом в соответствии с расписанием, индивидуальные и подгрупповые — ежедневно, в соответствии с режимом дня в данной возрастной группе дошкольного учреждения.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подгрупповых логопедических занятий: </a:t>
            </a:r>
          </a:p>
          <a:p>
            <a:pPr mar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по формированию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словарного запаса и грамматически правильной речи;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развитию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связной речи;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коррекции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звукопроизношения, развитию фонематического слуха и слоговой структуры.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логопедических занятий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развитие понимания речи;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активизация речевой деятельности, развитие самостоятельной фразовой речи;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лексико-грамматических средств языка;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развитие произносительной стороны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фонематики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729159"/>
      </p:ext>
    </p:extLst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147248" cy="5421216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Коррекционная работа с детьми с ОВЗ состоит из двух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блоков: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блок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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коррекционно-развивающие занятия в подгрупповой форме, направленные на развитие эмоционально-волевой сферы и коммуникативных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умений.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условий для естественного психологического развития ребенка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эмоциональной сферы. Введение ребенка в мир человеческих эмоций.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коммуникативных умений, необходимых для успешного развития процесса общения.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волевой сферы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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произвольности психических процессов,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саморегуляции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необходимых для успешного обучения в школе.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личностной сферы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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адекватной самооценки, повышение уверенности в себе.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познавательных и психических процессов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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восприятия, памяти, внимания, мышления, воображения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5823256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147248" cy="542121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Коррекционная работа с детьми с ОВЗ состоит из двух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блоков:</a:t>
            </a:r>
          </a:p>
          <a:p>
            <a:pPr marL="0" indent="0" algn="just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блок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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коррекционно-развивающие занятия в индивидуальной форме, направленные на коррекцию и развитие психических функций воспитанников с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ОВЗ.</a:t>
            </a:r>
          </a:p>
          <a:p>
            <a:pPr marL="0" indent="0" algn="just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условий, способствующих социализации воспитанника с ОВЗ, его социально 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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личностному развитию, которое неразрывно связано с общими процессами интеллектуального, эмоционального, эстетического, физического и других видов развития личности ребенка.</a:t>
            </a:r>
          </a:p>
          <a:p>
            <a:pPr marL="0" indent="0" algn="just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познавательных процессов (памяти, внимания, мышления, восприятия, воображения, речи, моторики) 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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познавательной активности,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самостоятельности.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игровой и коммуникативной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азвитие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регуляторных компонентов деятельности 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социального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бучение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навыкам расслабления, релаксации.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213561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8219256" cy="60692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Оснащение логопедической группы</a:t>
            </a:r>
            <a:r>
              <a:rPr lang="ru-RU" sz="3600" dirty="0">
                <a:latin typeface="Roboto-Regular"/>
              </a:rPr>
              <a:t>.</a:t>
            </a:r>
          </a:p>
          <a:p>
            <a:r>
              <a:rPr lang="ru-RU" dirty="0">
                <a:latin typeface="Roboto-Regular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мелкой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 (матрешки, шнуровки, мозаика, лабиринты,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пазлы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конструкторы и т.д.);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ВПФ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мышления, внимания, памяти);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речевой центр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логопедические игры, речевые тренажеры, картотеки заданий);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коммуникативных функций и связной речи (кукольный, пальчиковый театр);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книг для развития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ноутбук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проведения индивидуальных занятий.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75373648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D101B2E-F066-44FF-8F94-355D0682E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64807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Центры развития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42967F8F-693E-4245-914C-435F94EA350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4DB629D-E67B-4162-B783-2B96B04AA6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364" y="1412776"/>
            <a:ext cx="2945845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048E6187-BE1F-4AC8-A2AD-D4A371DBE98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" y="1412776"/>
            <a:ext cx="4224469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61CF59C0-247A-4BF6-951B-2D64A5296554}"/>
              </a:ext>
            </a:extLst>
          </p:cNvPr>
          <p:cNvSpPr txBox="1"/>
          <p:nvPr/>
        </p:nvSpPr>
        <p:spPr>
          <a:xfrm>
            <a:off x="457200" y="5445224"/>
            <a:ext cx="411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моторики и театра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392DBBD-7B2C-43F8-8DAF-0632882972BA}"/>
              </a:ext>
            </a:extLst>
          </p:cNvPr>
          <p:cNvSpPr txBox="1"/>
          <p:nvPr/>
        </p:nvSpPr>
        <p:spPr>
          <a:xfrm>
            <a:off x="4932040" y="6255258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центр</a:t>
            </a:r>
          </a:p>
        </p:txBody>
      </p:sp>
    </p:spTree>
    <p:extLst>
      <p:ext uri="{BB962C8B-B14F-4D97-AF65-F5344CB8AC3E}">
        <p14:creationId xmlns="" xmlns:p14="http://schemas.microsoft.com/office/powerpoint/2010/main" val="2105551221"/>
      </p:ext>
    </p:extLst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49355AB-A726-4C8C-AC77-D8F3CEF02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659" y="26064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Центры развития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68491DE2-3230-4524-9D04-B00C445417E2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84148"/>
            <a:ext cx="3774081" cy="4369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8F8DFD6A-1D61-43A3-9230-5B9456ED3A5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EDB685A7-DAA1-4DBE-8D96-F9DA18F7AC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754" y="1384147"/>
            <a:ext cx="3740558" cy="43695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DA381517-D410-4668-95F9-DB1CDEF5DE9D}"/>
              </a:ext>
            </a:extLst>
          </p:cNvPr>
          <p:cNvSpPr txBox="1"/>
          <p:nvPr/>
        </p:nvSpPr>
        <p:spPr>
          <a:xfrm>
            <a:off x="543410" y="6022858"/>
            <a:ext cx="3774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Книжный центр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13B50DB-FA72-4E6F-A3DD-CEE4DFA55E81}"/>
              </a:ext>
            </a:extLst>
          </p:cNvPr>
          <p:cNvSpPr txBox="1"/>
          <p:nvPr/>
        </p:nvSpPr>
        <p:spPr>
          <a:xfrm>
            <a:off x="4743478" y="5993648"/>
            <a:ext cx="3740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спорта</a:t>
            </a:r>
          </a:p>
        </p:txBody>
      </p:sp>
    </p:spTree>
    <p:extLst>
      <p:ext uri="{BB962C8B-B14F-4D97-AF65-F5344CB8AC3E}">
        <p14:creationId xmlns="" xmlns:p14="http://schemas.microsoft.com/office/powerpoint/2010/main" val="2033974866"/>
      </p:ext>
    </p:extLst>
  </p:cSld>
  <p:clrMapOvr>
    <a:masterClrMapping/>
  </p:clrMapOvr>
  <p:transition spd="med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540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Речевой центр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1026" name="Picture 2" descr="C:\Users\Пользователь\Downloads\IMG_20240405_16260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497" y="1142984"/>
            <a:ext cx="7929066" cy="5330841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</p:pic>
    </p:spTree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Кадровое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деятельность в ДОУ обеспечивается - - учителем-логопедом,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педагогом-психологом,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воспитателем,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музыкальным руководителем. </a:t>
            </a:r>
          </a:p>
        </p:txBody>
      </p:sp>
    </p:spTree>
    <p:extLst>
      <p:ext uri="{BB962C8B-B14F-4D97-AF65-F5344CB8AC3E}">
        <p14:creationId xmlns="" xmlns:p14="http://schemas.microsoft.com/office/powerpoint/2010/main" val="1742384800"/>
      </p:ext>
    </p:extLst>
  </p:cSld>
  <p:clrMapOvr>
    <a:masterClrMapping/>
  </p:clrMapOvr>
  <p:transition spd="med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D1484F-5C88-421F-9F3A-8FD74C90E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обеспечение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="" xmlns:a16="http://schemas.microsoft.com/office/drawing/2014/main" id="{D6DC9CDF-BD73-48EC-B7C8-B70EC7890B6E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255" y="1933013"/>
            <a:ext cx="2616072" cy="3346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8E093FAD-1E2A-425D-B0BD-8B1A2C8432E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C48CD29B-5F1A-4447-9C7C-E1E7E977AF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0" y="1000108"/>
            <a:ext cx="4506564" cy="2197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1BA44E4A-9B64-4506-8426-EC1B578270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3429000"/>
            <a:ext cx="2620969" cy="3197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82DC8B63-B052-4377-906A-3669E695253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01" t="4005"/>
          <a:stretch/>
        </p:blipFill>
        <p:spPr>
          <a:xfrm>
            <a:off x="3286116" y="3429000"/>
            <a:ext cx="2368119" cy="3197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4040997124"/>
      </p:ext>
    </p:extLst>
  </p:cSld>
  <p:clrMapOvr>
    <a:masterClrMapping/>
  </p:clrMapOvr>
  <p:transition spd="med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9394" y="-1455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Методическое обеспечение образовательной деятельности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113886"/>
            <a:ext cx="8496944" cy="5529824"/>
          </a:xfrm>
        </p:spPr>
        <p:txBody>
          <a:bodyPr>
            <a:noAutofit/>
          </a:bodyPr>
          <a:lstStyle/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ФАОП До для ТНР. Сборник нормативных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докуентов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2024г.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Комплексная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образовательная программа дошкольного образования для детей с ТНР с 3 до 7 лет» Н.В.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Нищевой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г. 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Н.В. Обучение грамоте детей дошкольного возраста,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2024г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Н.В. Конспекты подгрупповых логопедических занятий в группе компенсирующей направленности ДОО для детей с ТНР с 5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-7 лет, 2024г.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Н.В. Современная система коррекционной работы в группе компенсирующей направленности для детей с нарушениями с 3 до 7 лет.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2024г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Н.В. Планирование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коррекционной и образовательной деятельности в группе компенсирующей направленности ДОО для детей с ТНР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(3-7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лет).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2023г. 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Нищева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Н.В. Картотеки логопеда ДОУ., 2024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Краузе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Е.Н. Конспекты непосредственной образовательной деятельности по ознакомлению с окружающим (с детьми старшего дошкольного возраста с ОНР ) 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Новикова В.П. Математика в детском саду.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Литвинова О.Э. Рисование, лепка, аппликация с детьми старшего дошкольного возраста с ТНР.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Лыкова И.А. Изобразительная деятельность в детском саду.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Кириллова Ю.А. Физическое развитие детей с тяжелыми нарушениями речи.2024</a:t>
            </a:r>
          </a:p>
          <a:p>
            <a:pPr marL="342900" indent="-342900">
              <a:spcBef>
                <a:spcPts val="0"/>
              </a:spcBef>
              <a:buClrTx/>
              <a:buFont typeface="+mj-lt"/>
              <a:buAutoNum type="arabicPeriod"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8924404"/>
      </p:ext>
    </p:extLst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3142F0-832F-4B76-84EE-F81959D82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услуги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83F756B-FF63-4D3E-8CB6-A12D8DF3696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/>
              <a:t>«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Юный программист»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«Хореография»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«Солевая комната»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«Кислородные коктейли»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58C2701-ED50-4C42-BD5B-8021207CFD6A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B1B84AB-6190-4DA5-96C5-22410CB6E1C6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545991"/>
      </p:ext>
    </p:extLst>
  </p:cSld>
  <p:clrMapOvr>
    <a:masterClrMapping/>
  </p:clrMapOvr>
  <p:transition spd="med"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1502</Words>
  <Application>Microsoft Office PowerPoint</Application>
  <PresentationFormat>Экран (4:3)</PresentationFormat>
  <Paragraphs>161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Эркер</vt:lpstr>
      <vt:lpstr>1_Эркер</vt:lpstr>
      <vt:lpstr>2_Эркер</vt:lpstr>
      <vt:lpstr>Родительское собрание</vt:lpstr>
      <vt:lpstr>Слайд 2</vt:lpstr>
      <vt:lpstr>Слайд 3</vt:lpstr>
      <vt:lpstr>Слайд 4</vt:lpstr>
      <vt:lpstr>характеристика особенностей развития детей с ТНР</vt:lpstr>
      <vt:lpstr>Слайд 6</vt:lpstr>
      <vt:lpstr>           </vt:lpstr>
      <vt:lpstr>Слайд 8</vt:lpstr>
      <vt:lpstr>Образовательные области, обеспечивающие разностороннее развитие детей с ТНР по ФГОС ДО:</vt:lpstr>
      <vt:lpstr>Слайд 10</vt:lpstr>
      <vt:lpstr>Логопедические занятия</vt:lpstr>
      <vt:lpstr>Психологические занятия</vt:lpstr>
      <vt:lpstr>Психологические занятия</vt:lpstr>
      <vt:lpstr>Слайд 14</vt:lpstr>
      <vt:lpstr>Центры развития</vt:lpstr>
      <vt:lpstr>Центры развития</vt:lpstr>
      <vt:lpstr>Речевой центр</vt:lpstr>
      <vt:lpstr>Кадровое обеспечение</vt:lpstr>
      <vt:lpstr>Методическое обеспечение</vt:lpstr>
      <vt:lpstr>Методическое обеспечение образовательной деятельности </vt:lpstr>
      <vt:lpstr>Дополнительные услуги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Лилия</dc:creator>
  <cp:lastModifiedBy>Пользователь</cp:lastModifiedBy>
  <cp:revision>30</cp:revision>
  <dcterms:created xsi:type="dcterms:W3CDTF">2024-04-01T09:11:27Z</dcterms:created>
  <dcterms:modified xsi:type="dcterms:W3CDTF">2024-04-08T03:48:54Z</dcterms:modified>
</cp:coreProperties>
</file>